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77" r:id="rId4"/>
    <p:sldId id="278" r:id="rId5"/>
    <p:sldId id="279" r:id="rId6"/>
    <p:sldId id="313" r:id="rId7"/>
    <p:sldId id="314" r:id="rId8"/>
    <p:sldId id="266" r:id="rId9"/>
    <p:sldId id="275" r:id="rId10"/>
    <p:sldId id="274" r:id="rId11"/>
    <p:sldId id="311" r:id="rId12"/>
    <p:sldId id="315" r:id="rId13"/>
    <p:sldId id="316" r:id="rId14"/>
    <p:sldId id="312" r:id="rId15"/>
    <p:sldId id="309" r:id="rId16"/>
    <p:sldId id="319" r:id="rId17"/>
    <p:sldId id="318" r:id="rId18"/>
    <p:sldId id="317" r:id="rId19"/>
    <p:sldId id="320" r:id="rId20"/>
    <p:sldId id="321" r:id="rId21"/>
    <p:sldId id="323" r:id="rId22"/>
    <p:sldId id="322" r:id="rId23"/>
    <p:sldId id="324" r:id="rId24"/>
    <p:sldId id="273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F3402-4A8E-4391-B974-27DC4FA8BF74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06A43-A70C-476D-935C-B83DAE25C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 Broad-band fits to radio [24],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Suzaku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[25], preliminary Fermi-LAT [26] and HESS observations [27] of the SNR RX J1713-3946.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blue (dark gray) curve shows the contribution from synchrotron radiation of electrons, the black one the contribution from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decay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red (light gray) one the contribution from inverse Compton scattering. Left: fit based on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leptonic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model. Right: fit based on a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hadronic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model. Adapted from [23].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06A43-A70C-476D-935C-B83DAE25C7B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06A43-A70C-476D-935C-B83DAE25C7B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WAPP 2013 Mayapuri, Darjeeling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3CD4506-AE9C-460D-9704-A7406E28F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Mayapuri,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4506-AE9C-460D-9704-A7406E28F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Mayapuri,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4506-AE9C-460D-9704-A7406E28F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CD4506-AE9C-460D-9704-A7406E28F6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WAPP 2013 Mayapuri, Darjeeling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WAPP 2013 Mayapuri, Darjeeling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3CD4506-AE9C-460D-9704-A7406E28F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Mayapuri, Darjeeling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4506-AE9C-460D-9704-A7406E28F6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Mayapuri, Darjeeling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4506-AE9C-460D-9704-A7406E28F6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CD4506-AE9C-460D-9704-A7406E28F6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WAPP 2013 Mayapuri, Darjeeling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WAPP 2013 Mayapuri, Darjeeling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4506-AE9C-460D-9704-A7406E28F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CD4506-AE9C-460D-9704-A7406E28F6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WAPP 2013 Mayapuri, Darjeeling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CD4506-AE9C-460D-9704-A7406E28F6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WAPP 2013 Mayapuri, Darjeeling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WAPP 2013 Mayapuri, Darjeeling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3CD4506-AE9C-460D-9704-A7406E28F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cosmic-ray.org/images/reading/general/spec0.gi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533400"/>
            <a:ext cx="6629400" cy="2122962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</a:rPr>
              <a:t>Leptonic</a:t>
            </a:r>
            <a:r>
              <a:rPr lang="en-US" sz="4800" dirty="0" smtClean="0">
                <a:solidFill>
                  <a:schemeClr val="bg1"/>
                </a:solidFill>
              </a:rPr>
              <a:t> neutrinos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724400"/>
            <a:ext cx="6400800" cy="1650522"/>
          </a:xfrm>
        </p:spPr>
        <p:txBody>
          <a:bodyPr>
            <a:normAutofit fontScale="92500"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Arunava</a:t>
            </a:r>
            <a:r>
              <a:rPr lang="en-US" sz="2000" dirty="0" smtClean="0">
                <a:solidFill>
                  <a:schemeClr val="bg1"/>
                </a:solidFill>
              </a:rPr>
              <a:t> Bhadra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High Energy &amp; Cosmic Ray Research Ctr.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North Bengal University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My collaborators: </a:t>
            </a:r>
            <a:r>
              <a:rPr lang="en-US" sz="2000" dirty="0" err="1" smtClean="0">
                <a:solidFill>
                  <a:schemeClr val="bg1"/>
                </a:solidFill>
              </a:rPr>
              <a:t>Prabir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Banik</a:t>
            </a:r>
            <a:r>
              <a:rPr lang="en-US" sz="2000" dirty="0" smtClean="0">
                <a:solidFill>
                  <a:schemeClr val="bg1"/>
                </a:solidFill>
              </a:rPr>
              <a:t> and </a:t>
            </a:r>
            <a:r>
              <a:rPr lang="en-US" sz="2000" dirty="0" err="1" smtClean="0">
                <a:solidFill>
                  <a:schemeClr val="bg1"/>
                </a:solidFill>
              </a:rPr>
              <a:t>Biplab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Bijay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/>
              <a:t>direct detection pointing at the acceleration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Cosmic rays interact with ambient matter/radiation </a:t>
            </a:r>
          </a:p>
          <a:p>
            <a:pPr lvl="1" algn="just"/>
            <a:r>
              <a:rPr lang="en-US" dirty="0" smtClean="0"/>
              <a:t>Giving rise to energetic gamma rays</a:t>
            </a:r>
          </a:p>
          <a:p>
            <a:pPr algn="just">
              <a:buNone/>
            </a:pPr>
            <a:r>
              <a:rPr lang="en-US" dirty="0" smtClean="0"/>
              <a:t>                   p + p → </a:t>
            </a:r>
            <a:r>
              <a:rPr lang="en-US" i="1" dirty="0" err="1" smtClean="0"/>
              <a:t>π</a:t>
            </a:r>
            <a:r>
              <a:rPr lang="en-US" baseline="30000" dirty="0" err="1" smtClean="0"/>
              <a:t>o</a:t>
            </a:r>
            <a:r>
              <a:rPr lang="en-US" dirty="0" smtClean="0"/>
              <a:t> + X</a:t>
            </a:r>
          </a:p>
          <a:p>
            <a:pPr algn="just">
              <a:buNone/>
            </a:pPr>
            <a:r>
              <a:rPr lang="en-US" dirty="0" smtClean="0"/>
              <a:t>                   p + </a:t>
            </a:r>
            <a:r>
              <a:rPr lang="en-US" dirty="0" smtClean="0">
                <a:sym typeface="Symbol"/>
              </a:rPr>
              <a:t> </a:t>
            </a:r>
            <a:r>
              <a:rPr lang="en-US" dirty="0" smtClean="0"/>
              <a:t>→ </a:t>
            </a:r>
            <a:r>
              <a:rPr lang="en-US" baseline="-25000" dirty="0" smtClean="0">
                <a:sym typeface="Symbol"/>
              </a:rPr>
              <a:t></a:t>
            </a:r>
            <a:r>
              <a:rPr lang="en-US" baseline="30000" dirty="0" smtClean="0"/>
              <a:t>o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i="1" dirty="0" err="1" smtClean="0"/>
              <a:t>π</a:t>
            </a:r>
            <a:r>
              <a:rPr lang="en-US" baseline="30000" dirty="0" err="1" smtClean="0"/>
              <a:t>o</a:t>
            </a:r>
            <a:r>
              <a:rPr lang="en-US" dirty="0" smtClean="0"/>
              <a:t> + p</a:t>
            </a:r>
          </a:p>
          <a:p>
            <a:pPr algn="just">
              <a:buNone/>
            </a:pPr>
            <a:r>
              <a:rPr lang="en-US" i="1" dirty="0" smtClean="0"/>
              <a:t>                         </a:t>
            </a:r>
            <a:r>
              <a:rPr lang="en-US" i="1" dirty="0" err="1" smtClean="0"/>
              <a:t>π</a:t>
            </a:r>
            <a:r>
              <a:rPr lang="en-US" baseline="30000" dirty="0" err="1" smtClean="0"/>
              <a:t>o</a:t>
            </a:r>
            <a:r>
              <a:rPr lang="en-US" baseline="30000" dirty="0" smtClean="0"/>
              <a:t> </a:t>
            </a:r>
            <a:r>
              <a:rPr lang="en-US" dirty="0" smtClean="0"/>
              <a:t>→ </a:t>
            </a:r>
            <a:r>
              <a:rPr lang="en-US" dirty="0" smtClean="0">
                <a:sym typeface="Symbol"/>
              </a:rPr>
              <a:t>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</a:t>
            </a:r>
          </a:p>
          <a:p>
            <a:pPr algn="just">
              <a:buNone/>
            </a:pPr>
            <a:endParaRPr lang="en-US" dirty="0" smtClean="0">
              <a:sym typeface="Symbol"/>
            </a:endParaRPr>
          </a:p>
          <a:p>
            <a:pPr algn="just"/>
            <a:r>
              <a:rPr lang="en-US" dirty="0" smtClean="0">
                <a:sym typeface="Symbol"/>
              </a:rPr>
              <a:t>Observations by </a:t>
            </a:r>
            <a:r>
              <a:rPr lang="en-US" dirty="0" smtClean="0"/>
              <a:t>the HESS, VERITAS, MAGIC, HAGAR and few other telescopes </a:t>
            </a:r>
            <a:r>
              <a:rPr lang="en-US" dirty="0" smtClean="0">
                <a:sym typeface="Symbol"/>
              </a:rPr>
              <a:t>shown t</a:t>
            </a:r>
            <a:r>
              <a:rPr lang="en-US" dirty="0" smtClean="0"/>
              <a:t>he existence of (extra-)galactic sources of electromagnetic radiation with an energy spectrum extending up to several tens of </a:t>
            </a:r>
            <a:r>
              <a:rPr lang="en-US" dirty="0" err="1" smtClean="0"/>
              <a:t>TeVs</a:t>
            </a:r>
            <a:r>
              <a:rPr lang="en-US" dirty="0" smtClean="0">
                <a:sym typeface="Symbol"/>
              </a:rPr>
              <a:t> 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WAPP 2013 Mayapuri,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CD4506-AE9C-460D-9704-A7406E28F62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914400"/>
          </a:xfrm>
        </p:spPr>
        <p:txBody>
          <a:bodyPr>
            <a:normAutofit fontScale="90000"/>
          </a:bodyPr>
          <a:lstStyle/>
          <a:p>
            <a:r>
              <a:rPr lang="en-US" i="1" dirty="0" err="1" smtClean="0"/>
              <a:t>TeV</a:t>
            </a:r>
            <a:r>
              <a:rPr lang="en-US" i="1" dirty="0" smtClean="0"/>
              <a:t> gamma rays – </a:t>
            </a:r>
            <a:r>
              <a:rPr lang="en-US" i="1" dirty="0" err="1" smtClean="0">
                <a:solidFill>
                  <a:srgbClr val="C00000"/>
                </a:solidFill>
              </a:rPr>
              <a:t>leptonic</a:t>
            </a:r>
            <a:r>
              <a:rPr lang="en-US" i="1" dirty="0" smtClean="0">
                <a:solidFill>
                  <a:srgbClr val="C00000"/>
                </a:solidFill>
              </a:rPr>
              <a:t> or </a:t>
            </a:r>
            <a:r>
              <a:rPr lang="en-US" i="1" dirty="0" err="1" smtClean="0">
                <a:solidFill>
                  <a:srgbClr val="C00000"/>
                </a:solidFill>
              </a:rPr>
              <a:t>hadronic</a:t>
            </a:r>
            <a:r>
              <a:rPr lang="en-US" i="1" dirty="0" smtClean="0">
                <a:solidFill>
                  <a:srgbClr val="C00000"/>
                </a:solidFill>
              </a:rPr>
              <a:t> origin?                                </a:t>
            </a:r>
            <a:r>
              <a:rPr lang="en-US" sz="2200" i="1" dirty="0" smtClean="0">
                <a:solidFill>
                  <a:srgbClr val="C00000"/>
                </a:solidFill>
              </a:rPr>
              <a:t>SNR RX J1713-3946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WAPP 2013 Mayapuri, Darjeeling</a:t>
            </a:r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7467600" cy="417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CD4506-AE9C-460D-9704-A7406E28F62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ray associated neutrinos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WAPP 2013 Mayapuri, Darjeeling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Neutrinos are produced in association with the cosmic-ray beam.</a:t>
            </a:r>
          </a:p>
          <a:p>
            <a:pPr algn="just"/>
            <a:r>
              <a:rPr lang="en-US" dirty="0" smtClean="0"/>
              <a:t>The interaction of high-energy protons with ambient matter or radiation also produce charged </a:t>
            </a:r>
            <a:r>
              <a:rPr lang="en-US" dirty="0" err="1" smtClean="0"/>
              <a:t>pions</a:t>
            </a:r>
            <a:r>
              <a:rPr lang="en-US" dirty="0" smtClean="0"/>
              <a:t> (and </a:t>
            </a:r>
            <a:r>
              <a:rPr lang="en-US" dirty="0" err="1" smtClean="0"/>
              <a:t>kaons</a:t>
            </a:r>
            <a:r>
              <a:rPr lang="en-US" dirty="0" smtClean="0"/>
              <a:t>)</a:t>
            </a:r>
          </a:p>
          <a:p>
            <a:pPr algn="ctr">
              <a:buNone/>
            </a:pPr>
            <a:r>
              <a:rPr lang="en-US" dirty="0" smtClean="0"/>
              <a:t>p + p → </a:t>
            </a:r>
            <a:r>
              <a:rPr lang="en-US" i="1" dirty="0" smtClean="0"/>
              <a:t>π</a:t>
            </a:r>
            <a:r>
              <a:rPr lang="en-US" baseline="30000" dirty="0" smtClean="0">
                <a:sym typeface="Symbol"/>
              </a:rPr>
              <a:t></a:t>
            </a:r>
            <a:r>
              <a:rPr lang="en-US" dirty="0" smtClean="0"/>
              <a:t> + X</a:t>
            </a:r>
          </a:p>
          <a:p>
            <a:pPr algn="ctr">
              <a:buNone/>
            </a:pPr>
            <a:r>
              <a:rPr lang="en-US" dirty="0" smtClean="0"/>
              <a:t>p +</a:t>
            </a:r>
            <a:r>
              <a:rPr lang="en-US" dirty="0" smtClean="0">
                <a:sym typeface="Symbol"/>
              </a:rPr>
              <a:t>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sz="3200" baseline="-25000" dirty="0" smtClean="0">
                <a:sym typeface="Symbol"/>
              </a:rPr>
              <a:t></a:t>
            </a:r>
            <a:r>
              <a:rPr lang="en-US" baseline="30000" dirty="0" smtClean="0"/>
              <a:t>+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i="1" dirty="0" smtClean="0"/>
              <a:t>π</a:t>
            </a:r>
            <a:r>
              <a:rPr lang="en-US" baseline="30000" dirty="0" smtClean="0"/>
              <a:t>+</a:t>
            </a:r>
            <a:r>
              <a:rPr lang="en-US" dirty="0" smtClean="0"/>
              <a:t> + n</a:t>
            </a:r>
          </a:p>
          <a:p>
            <a:pPr algn="ctr">
              <a:buNone/>
            </a:pPr>
            <a:r>
              <a:rPr lang="en-US" i="1" dirty="0" smtClean="0"/>
              <a:t>π</a:t>
            </a:r>
            <a:r>
              <a:rPr lang="en-US" baseline="30000" dirty="0" smtClean="0"/>
              <a:t>+ </a:t>
            </a:r>
            <a:r>
              <a:rPr lang="en-US" dirty="0" smtClean="0"/>
              <a:t>→ µ</a:t>
            </a:r>
            <a:r>
              <a:rPr lang="en-US" baseline="30000" dirty="0" smtClean="0"/>
              <a:t>+</a:t>
            </a:r>
            <a:r>
              <a:rPr lang="en-US" dirty="0" smtClean="0"/>
              <a:t> + 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/>
              <a:t>µ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 + 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/>
              <a:t>e </a:t>
            </a:r>
            <a:r>
              <a:rPr lang="en-US" dirty="0" smtClean="0"/>
              <a:t>+ bar(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/>
              <a:t>µ</a:t>
            </a:r>
            <a:r>
              <a:rPr lang="en-US" dirty="0" smtClean="0"/>
              <a:t>)+ 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/>
              <a:t>µ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         π</a:t>
            </a:r>
            <a:r>
              <a:rPr lang="en-US" baseline="30000" dirty="0" smtClean="0"/>
              <a:t>- </a:t>
            </a:r>
            <a:r>
              <a:rPr lang="en-US" dirty="0" smtClean="0"/>
              <a:t>→ µ</a:t>
            </a:r>
            <a:r>
              <a:rPr lang="en-US" baseline="30000" dirty="0" smtClean="0"/>
              <a:t>-</a:t>
            </a:r>
            <a:r>
              <a:rPr lang="en-US" dirty="0" smtClean="0"/>
              <a:t> + bar(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/>
              <a:t>µ</a:t>
            </a:r>
            <a:r>
              <a:rPr lang="en-US" dirty="0" smtClean="0"/>
              <a:t>) 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+ bar(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/>
              <a:t>e</a:t>
            </a:r>
            <a:r>
              <a:rPr lang="en-US" dirty="0" smtClean="0"/>
              <a:t>)</a:t>
            </a:r>
            <a:r>
              <a:rPr lang="en-US" baseline="-25000" dirty="0" smtClean="0"/>
              <a:t> </a:t>
            </a:r>
            <a:r>
              <a:rPr lang="en-US" dirty="0" smtClean="0"/>
              <a:t>+ bar(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/>
              <a:t>µ</a:t>
            </a:r>
            <a:r>
              <a:rPr lang="en-US" dirty="0" smtClean="0"/>
              <a:t>) + 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/>
              <a:t>µ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CD4506-AE9C-460D-9704-A7406E28F62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Generic cosmic-ray sources produce a neutrino flux comparable to their flux of cosmic rays and </a:t>
            </a:r>
            <a:r>
              <a:rPr lang="en-US" dirty="0" err="1" smtClean="0"/>
              <a:t>pionic</a:t>
            </a:r>
            <a:r>
              <a:rPr lang="en-US" dirty="0" smtClean="0"/>
              <a:t> </a:t>
            </a:r>
            <a:r>
              <a:rPr lang="en-US" dirty="0" err="1" smtClean="0"/>
              <a:t>TeV</a:t>
            </a:r>
            <a:r>
              <a:rPr lang="en-US" dirty="0" smtClean="0"/>
              <a:t> gamma rays</a:t>
            </a:r>
          </a:p>
          <a:p>
            <a:pPr algn="just"/>
            <a:r>
              <a:rPr lang="en-US" dirty="0" smtClean="0"/>
              <a:t>Neutrinos from theorized cosmic-ray accelerators</a:t>
            </a:r>
          </a:p>
          <a:p>
            <a:pPr algn="just">
              <a:buNone/>
            </a:pPr>
            <a:r>
              <a:rPr lang="en-US" dirty="0" smtClean="0"/>
              <a:t>   dominate the steeply falling atmospheric neutrino flux above an energy of 100TeV.</a:t>
            </a:r>
          </a:p>
          <a:p>
            <a:pPr algn="just"/>
            <a:r>
              <a:rPr lang="en-US" dirty="0" smtClean="0"/>
              <a:t>Detection of </a:t>
            </a:r>
            <a:r>
              <a:rPr lang="en-US" dirty="0" smtClean="0">
                <a:solidFill>
                  <a:srgbClr val="FF0000"/>
                </a:solidFill>
              </a:rPr>
              <a:t>extraterrestrial </a:t>
            </a:r>
            <a:r>
              <a:rPr lang="en-US" dirty="0" err="1" smtClean="0"/>
              <a:t>PeV</a:t>
            </a:r>
            <a:r>
              <a:rPr lang="en-US" dirty="0" smtClean="0"/>
              <a:t> neutrinos therefore is expected to trace back the cosmic ray source.  </a:t>
            </a:r>
          </a:p>
          <a:p>
            <a:pPr algn="just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WAPP 2013 Mayapuri,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CD4506-AE9C-460D-9704-A7406E28F62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neutrino flux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WAPP 2013 Mayapuri, Darjeeling</a:t>
            </a:r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100" y="1524000"/>
            <a:ext cx="6231972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CD4506-AE9C-460D-9704-A7406E28F62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Leptonic</a:t>
            </a:r>
            <a:r>
              <a:rPr lang="en-US" dirty="0" smtClean="0"/>
              <a:t> neutrinos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At lower energies, inverse Compton scattering,    converts high-energy electrons into high-energy photons</a:t>
            </a:r>
          </a:p>
          <a:p>
            <a:pPr algn="just"/>
            <a:r>
              <a:rPr lang="en-US" dirty="0" smtClean="0"/>
              <a:t>at energies above the muon threshold, higher orders processes, such as triplet production (TPP) </a:t>
            </a:r>
          </a:p>
          <a:p>
            <a:pPr>
              <a:buNone/>
            </a:pPr>
            <a:r>
              <a:rPr lang="en-US" dirty="0" smtClean="0"/>
              <a:t>                            e + </a:t>
            </a:r>
            <a:r>
              <a:rPr lang="en-US" dirty="0" smtClean="0">
                <a:sym typeface="Symbol"/>
              </a:rPr>
              <a:t></a:t>
            </a:r>
            <a:r>
              <a:rPr lang="en-US" dirty="0" smtClean="0"/>
              <a:t> →  e + e</a:t>
            </a:r>
            <a:r>
              <a:rPr lang="en-US" baseline="30000" dirty="0" smtClean="0"/>
              <a:t>+</a:t>
            </a:r>
            <a:r>
              <a:rPr lang="en-US" dirty="0" smtClean="0"/>
              <a:t> + e</a:t>
            </a:r>
            <a:r>
              <a:rPr lang="en-US" baseline="30000" dirty="0" smtClean="0"/>
              <a:t>-</a:t>
            </a:r>
            <a:endParaRPr lang="en-US" dirty="0" smtClean="0"/>
          </a:p>
          <a:p>
            <a:r>
              <a:rPr lang="en-US" dirty="0" smtClean="0"/>
              <a:t>and electron muon pair production </a:t>
            </a:r>
          </a:p>
          <a:p>
            <a:pPr algn="ctr">
              <a:buNone/>
            </a:pPr>
            <a:r>
              <a:rPr lang="en-US" dirty="0" smtClean="0"/>
              <a:t>e + </a:t>
            </a:r>
            <a:r>
              <a:rPr lang="en-US" dirty="0" smtClean="0">
                <a:sym typeface="Symbol"/>
              </a:rPr>
              <a:t></a:t>
            </a:r>
            <a:r>
              <a:rPr lang="en-US" dirty="0" smtClean="0"/>
              <a:t> →  e + µ</a:t>
            </a:r>
            <a:r>
              <a:rPr lang="en-US" baseline="30000" dirty="0" smtClean="0"/>
              <a:t>+</a:t>
            </a:r>
            <a:r>
              <a:rPr lang="en-US" dirty="0" smtClean="0"/>
              <a:t> + µ</a:t>
            </a:r>
            <a:r>
              <a:rPr lang="en-US" baseline="30000" dirty="0" smtClean="0"/>
              <a:t>-</a:t>
            </a:r>
            <a:endParaRPr lang="en-US" dirty="0" smtClean="0"/>
          </a:p>
          <a:p>
            <a:pPr algn="ctr"/>
            <a:endParaRPr lang="en-US" dirty="0" smtClean="0"/>
          </a:p>
          <a:p>
            <a:pPr>
              <a:buNone/>
            </a:pPr>
            <a:r>
              <a:rPr lang="en-US" dirty="0" smtClean="0"/>
              <a:t>  dominate (</a:t>
            </a:r>
            <a:r>
              <a:rPr lang="en-US" dirty="0" err="1" smtClean="0"/>
              <a:t>Kusenko</a:t>
            </a:r>
            <a:r>
              <a:rPr lang="en-US" dirty="0" smtClean="0"/>
              <a:t> PRL 2001). </a:t>
            </a:r>
          </a:p>
          <a:p>
            <a:r>
              <a:rPr lang="en-US" dirty="0" smtClean="0"/>
              <a:t>Subsequently neutrinos are produced (from muon decay)               µ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e 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/>
              <a:t>e 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/>
              <a:t>µ  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WAPP 2013 </a:t>
            </a:r>
            <a:r>
              <a:rPr lang="en-US" dirty="0" err="1" smtClean="0"/>
              <a:t>Mayapuri</a:t>
            </a:r>
            <a:r>
              <a:rPr lang="en-US" dirty="0" smtClean="0"/>
              <a:t>, Darjeeling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CD4506-AE9C-460D-9704-A7406E28F62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Another production channel is that</a:t>
            </a:r>
          </a:p>
          <a:p>
            <a:pPr algn="ctr">
              <a:buNone/>
            </a:pPr>
            <a:r>
              <a:rPr lang="en-US" dirty="0" smtClean="0"/>
              <a:t>e+</a:t>
            </a:r>
            <a:r>
              <a:rPr lang="en-US" dirty="0" smtClean="0">
                <a:sym typeface="Symbol"/>
              </a:rPr>
              <a:t></a:t>
            </a:r>
            <a:r>
              <a:rPr lang="en-US" baseline="-25000" dirty="0" smtClean="0"/>
              <a:t>RF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e+</a:t>
            </a:r>
            <a:r>
              <a:rPr lang="en-US" dirty="0" smtClean="0">
                <a:sym typeface="Symbol"/>
              </a:rPr>
              <a:t></a:t>
            </a:r>
            <a:r>
              <a:rPr lang="en-US" dirty="0" smtClean="0"/>
              <a:t> ,</a:t>
            </a:r>
          </a:p>
          <a:p>
            <a:pPr algn="ctr">
              <a:buNone/>
            </a:pPr>
            <a:endParaRPr lang="en-US" dirty="0" smtClean="0">
              <a:sym typeface="Symbol"/>
            </a:endParaRPr>
          </a:p>
          <a:p>
            <a:pPr algn="ctr">
              <a:buNone/>
            </a:pPr>
            <a:r>
              <a:rPr lang="en-US" dirty="0" smtClean="0">
                <a:sym typeface="Symbol"/>
              </a:rPr>
              <a:t> </a:t>
            </a:r>
            <a:r>
              <a:rPr lang="en-US" baseline="-25000" dirty="0" smtClean="0"/>
              <a:t>RF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µ</a:t>
            </a:r>
            <a:r>
              <a:rPr lang="en-US" baseline="30000" dirty="0" smtClean="0"/>
              <a:t>+</a:t>
            </a:r>
            <a:r>
              <a:rPr lang="en-US" dirty="0" smtClean="0"/>
              <a:t> µ</a:t>
            </a:r>
            <a:r>
              <a:rPr lang="en-US" baseline="30000" dirty="0" smtClean="0"/>
              <a:t>-</a:t>
            </a:r>
            <a:r>
              <a:rPr lang="en-US" dirty="0" smtClean="0"/>
              <a:t> ,</a:t>
            </a:r>
          </a:p>
          <a:p>
            <a:pPr algn="ctr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   whereas at low energies </a:t>
            </a:r>
          </a:p>
          <a:p>
            <a:pPr algn="just">
              <a:buNone/>
            </a:pPr>
            <a:r>
              <a:rPr lang="en-US" dirty="0" smtClean="0"/>
              <a:t>                                   </a:t>
            </a:r>
            <a:r>
              <a:rPr lang="en-US" dirty="0" smtClean="0">
                <a:sym typeface="Symbol"/>
              </a:rPr>
              <a:t></a:t>
            </a:r>
            <a:r>
              <a:rPr lang="en-US" dirty="0" smtClean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 e</a:t>
            </a:r>
            <a:r>
              <a:rPr lang="en-US" baseline="30000" dirty="0" smtClean="0"/>
              <a:t>-</a:t>
            </a:r>
            <a:r>
              <a:rPr lang="en-US" dirty="0" smtClean="0"/>
              <a:t>  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Instead of muon pair </a:t>
            </a:r>
            <a:r>
              <a:rPr lang="en-US" dirty="0" err="1" smtClean="0"/>
              <a:t>pion</a:t>
            </a:r>
            <a:r>
              <a:rPr lang="en-US" dirty="0" smtClean="0"/>
              <a:t> pair also can be produced.</a:t>
            </a:r>
          </a:p>
          <a:p>
            <a:pPr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WAPP 2013 Mayapuri,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CD4506-AE9C-460D-9704-A7406E28F62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/>
              <a:t>Feasibility: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5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The threshold energy for such a muon pair production reaction</a:t>
            </a:r>
          </a:p>
          <a:p>
            <a:pPr>
              <a:buNone/>
            </a:pPr>
            <a:r>
              <a:rPr lang="en-US" dirty="0" smtClean="0"/>
              <a:t>                 E</a:t>
            </a:r>
            <a:r>
              <a:rPr lang="en-US" baseline="-25000" dirty="0" smtClean="0"/>
              <a:t>th</a:t>
            </a:r>
            <a:r>
              <a:rPr lang="en-US" dirty="0" smtClean="0"/>
              <a:t> = </a:t>
            </a:r>
            <a:r>
              <a:rPr lang="en-US" dirty="0" smtClean="0">
                <a:sym typeface="Symbol"/>
              </a:rPr>
              <a:t></a:t>
            </a:r>
            <a:r>
              <a:rPr lang="en-US" dirty="0" smtClean="0"/>
              <a:t>s  &gt; 2m</a:t>
            </a:r>
            <a:r>
              <a:rPr lang="en-US" baseline="-25000" dirty="0" smtClean="0"/>
              <a:t>µ</a:t>
            </a:r>
            <a:r>
              <a:rPr lang="en-US" dirty="0" smtClean="0"/>
              <a:t>  ~ 0.21 </a:t>
            </a:r>
            <a:r>
              <a:rPr lang="en-US" dirty="0" err="1" smtClean="0"/>
              <a:t>GeV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Therefore, 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                     </a:t>
            </a:r>
            <a:r>
              <a:rPr lang="en-US" baseline="-25000" dirty="0" smtClean="0"/>
              <a:t>e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</a:t>
            </a:r>
            <a:r>
              <a:rPr lang="en-US" baseline="-25000" dirty="0" smtClean="0">
                <a:sym typeface="Symbol"/>
              </a:rPr>
              <a:t></a:t>
            </a:r>
            <a:r>
              <a:rPr lang="en-US" dirty="0" smtClean="0"/>
              <a:t> &gt; 0.02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g</a:t>
            </a:r>
            <a:r>
              <a:rPr lang="en-US" dirty="0" smtClean="0"/>
              <a:t> GeV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</a:t>
            </a:r>
          </a:p>
          <a:p>
            <a:pPr>
              <a:buNone/>
            </a:pPr>
            <a:r>
              <a:rPr lang="en-US" dirty="0" smtClean="0"/>
              <a:t>         where     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g</a:t>
            </a:r>
            <a:r>
              <a:rPr lang="en-US" dirty="0" smtClean="0"/>
              <a:t>=(1-cos</a:t>
            </a:r>
            <a:r>
              <a:rPr lang="en-US" dirty="0" smtClean="0">
                <a:sym typeface="Symbol"/>
              </a:rPr>
              <a:t></a:t>
            </a:r>
            <a:r>
              <a:rPr lang="en-US" baseline="-25000" dirty="0" smtClean="0"/>
              <a:t>e</a:t>
            </a:r>
            <a:r>
              <a:rPr lang="en-US" baseline="-25000" dirty="0" smtClean="0">
                <a:sym typeface="Symbol"/>
              </a:rPr>
              <a:t>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</a:p>
          <a:p>
            <a:pPr algn="just">
              <a:buNone/>
            </a:pPr>
            <a:r>
              <a:rPr lang="en-US" dirty="0" smtClean="0"/>
              <a:t>    If </a:t>
            </a:r>
            <a:r>
              <a:rPr lang="en-US" dirty="0" smtClean="0">
                <a:sym typeface="Symbol"/>
              </a:rPr>
              <a:t></a:t>
            </a:r>
            <a:r>
              <a:rPr lang="en-US" baseline="-25000" dirty="0" smtClean="0"/>
              <a:t>e </a:t>
            </a:r>
            <a:r>
              <a:rPr lang="en-US" dirty="0" smtClean="0"/>
              <a:t>is of the order of </a:t>
            </a:r>
            <a:r>
              <a:rPr lang="en-US" dirty="0" err="1" smtClean="0"/>
              <a:t>PeV</a:t>
            </a:r>
            <a:r>
              <a:rPr lang="en-US" dirty="0" smtClean="0"/>
              <a:t>, </a:t>
            </a:r>
            <a:r>
              <a:rPr lang="en-US" dirty="0" smtClean="0">
                <a:sym typeface="Symbol"/>
              </a:rPr>
              <a:t></a:t>
            </a:r>
            <a:r>
              <a:rPr lang="en-US" baseline="-25000" dirty="0" smtClean="0">
                <a:sym typeface="Symbol"/>
              </a:rPr>
              <a:t></a:t>
            </a:r>
            <a:r>
              <a:rPr lang="en-US" dirty="0" smtClean="0"/>
              <a:t> has to be few tens of </a:t>
            </a:r>
            <a:r>
              <a:rPr lang="en-US" dirty="0" err="1" smtClean="0"/>
              <a:t>eV</a:t>
            </a:r>
            <a:r>
              <a:rPr lang="en-US" dirty="0" smtClean="0"/>
              <a:t> to satisfy the above threshold conditions which is possible in many cases including pulsars, supernovae, AGN, GRB etc.   </a:t>
            </a:r>
          </a:p>
          <a:p>
            <a:pPr>
              <a:buNone/>
            </a:pPr>
            <a:r>
              <a:rPr lang="en-US" dirty="0" smtClean="0"/>
              <a:t>              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12/18/2013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WAPP 2013 Mayapuri,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CD4506-AE9C-460D-9704-A7406E28F62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For  s &gt;&gt; m</a:t>
            </a:r>
            <a:r>
              <a:rPr lang="en-US" baseline="-25000" dirty="0" smtClean="0"/>
              <a:t>e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inelasticity of triplet production is very small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                    </a:t>
            </a:r>
            <a:r>
              <a:rPr lang="en-US" dirty="0" smtClean="0"/>
              <a:t>=1.768(s/ m</a:t>
            </a:r>
            <a:r>
              <a:rPr lang="en-US" baseline="-25000" dirty="0" smtClean="0"/>
              <a:t>e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r>
              <a:rPr lang="en-US" baseline="30000" dirty="0" smtClean="0"/>
              <a:t>-3/4</a:t>
            </a:r>
            <a:r>
              <a:rPr lang="en-US" dirty="0" smtClean="0"/>
              <a:t> &lt;10</a:t>
            </a:r>
            <a:r>
              <a:rPr lang="en-US" baseline="30000" dirty="0" smtClean="0"/>
              <a:t>-3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                              [</a:t>
            </a:r>
            <a:r>
              <a:rPr lang="en-US" dirty="0" err="1" smtClean="0"/>
              <a:t>Anguelov</a:t>
            </a:r>
            <a:r>
              <a:rPr lang="en-US" dirty="0" smtClean="0"/>
              <a:t> et al </a:t>
            </a:r>
            <a:r>
              <a:rPr lang="en-US" dirty="0" err="1" smtClean="0"/>
              <a:t>J.Phys</a:t>
            </a:r>
            <a:r>
              <a:rPr lang="en-US" dirty="0" smtClean="0"/>
              <a:t> G1999]</a:t>
            </a:r>
          </a:p>
          <a:p>
            <a:pPr algn="just"/>
            <a:r>
              <a:rPr lang="en-US" dirty="0" smtClean="0"/>
              <a:t>One of the produced electron carries almost all the energy ((1-</a:t>
            </a:r>
            <a:r>
              <a:rPr lang="en-US" dirty="0" smtClean="0">
                <a:sym typeface="Symbol"/>
              </a:rPr>
              <a:t></a:t>
            </a:r>
            <a:r>
              <a:rPr lang="en-US" dirty="0" smtClean="0"/>
              <a:t>)</a:t>
            </a:r>
            <a:r>
              <a:rPr lang="en-US" dirty="0" smtClean="0">
                <a:sym typeface="Symbol"/>
              </a:rPr>
              <a:t></a:t>
            </a:r>
            <a:r>
              <a:rPr lang="en-US" baseline="-25000" dirty="0" smtClean="0"/>
              <a:t>e</a:t>
            </a:r>
            <a:r>
              <a:rPr lang="en-US" dirty="0" smtClean="0"/>
              <a:t> ) of the primary electron and it can interact with the ambient radiation field several times.</a:t>
            </a:r>
          </a:p>
          <a:p>
            <a:pPr algn="just"/>
            <a:r>
              <a:rPr lang="en-US" dirty="0" smtClean="0"/>
              <a:t>Effective energy attenuation length</a:t>
            </a:r>
          </a:p>
          <a:p>
            <a:pPr algn="just">
              <a:buNone/>
            </a:pPr>
            <a:r>
              <a:rPr lang="en-US" dirty="0" smtClean="0">
                <a:sym typeface="Symbol"/>
              </a:rPr>
              <a:t>                                        </a:t>
            </a:r>
            <a:r>
              <a:rPr lang="en-US" baseline="-25000" dirty="0" err="1" smtClean="0"/>
              <a:t>eff</a:t>
            </a:r>
            <a:r>
              <a:rPr lang="en-US" dirty="0" smtClean="0"/>
              <a:t>=</a:t>
            </a:r>
            <a:r>
              <a:rPr lang="en-US" dirty="0" smtClean="0">
                <a:sym typeface="Symbol"/>
              </a:rPr>
              <a:t></a:t>
            </a:r>
            <a:r>
              <a:rPr lang="en-US" baseline="-25000" dirty="0" smtClean="0"/>
              <a:t>TPP</a:t>
            </a:r>
            <a:r>
              <a:rPr lang="en-US" dirty="0" smtClean="0"/>
              <a:t>/</a:t>
            </a:r>
            <a:r>
              <a:rPr lang="en-US" dirty="0" smtClean="0">
                <a:sym typeface="Symbol"/>
              </a:rPr>
              <a:t></a:t>
            </a:r>
            <a:endParaRPr lang="en-US" dirty="0" smtClean="0"/>
          </a:p>
          <a:p>
            <a:pPr algn="just"/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pPr algn="just">
              <a:buNone/>
            </a:pPr>
            <a:endParaRPr lang="en-US" baseline="30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WAPP 2013 Mayapuri,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CD4506-AE9C-460D-9704-A7406E28F62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mean free path for muon pair production</a:t>
            </a:r>
          </a:p>
          <a:p>
            <a:pPr algn="ctr">
              <a:buNone/>
            </a:pPr>
            <a:r>
              <a:rPr lang="en-US" dirty="0" smtClean="0"/>
              <a:t>l(r)=(</a:t>
            </a:r>
            <a:r>
              <a:rPr lang="en-US" dirty="0" smtClean="0">
                <a:sym typeface="Symbol"/>
              </a:rPr>
              <a:t></a:t>
            </a:r>
            <a:r>
              <a:rPr lang="en-US" dirty="0" smtClean="0"/>
              <a:t> n</a:t>
            </a:r>
            <a:r>
              <a:rPr lang="en-US" baseline="-25000" dirty="0" smtClean="0">
                <a:sym typeface="Symbol"/>
              </a:rPr>
              <a:t>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 .</a:t>
            </a:r>
          </a:p>
          <a:p>
            <a:pPr algn="just"/>
            <a:r>
              <a:rPr lang="en-US" dirty="0" smtClean="0"/>
              <a:t>For muon pair production </a:t>
            </a:r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/>
              <a:t>MPP</a:t>
            </a:r>
            <a:r>
              <a:rPr lang="en-US" dirty="0" smtClean="0"/>
              <a:t> is around 0.1 µb for s </a:t>
            </a:r>
            <a:r>
              <a:rPr lang="en-US" dirty="0" smtClean="0">
                <a:sym typeface="Symbol"/>
              </a:rPr>
              <a:t></a:t>
            </a:r>
            <a:r>
              <a:rPr lang="en-US" dirty="0" smtClean="0"/>
              <a:t> 20m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µ</a:t>
            </a:r>
            <a:r>
              <a:rPr lang="en-US" dirty="0" smtClean="0"/>
              <a:t> [</a:t>
            </a:r>
            <a:r>
              <a:rPr lang="en-US" dirty="0" err="1" smtClean="0"/>
              <a:t>Athar</a:t>
            </a:r>
            <a:r>
              <a:rPr lang="en-US" dirty="0" smtClean="0"/>
              <a:t> et al, PRD 2001].</a:t>
            </a:r>
          </a:p>
          <a:p>
            <a:endParaRPr lang="en-US" dirty="0" smtClean="0"/>
          </a:p>
          <a:p>
            <a:pPr algn="just"/>
            <a:r>
              <a:rPr lang="en-US" dirty="0" smtClean="0"/>
              <a:t>For an astrophysical object of temperature T</a:t>
            </a:r>
          </a:p>
          <a:p>
            <a:pPr>
              <a:buNone/>
            </a:pPr>
            <a:r>
              <a:rPr lang="en-US" dirty="0" smtClean="0"/>
              <a:t>     n</a:t>
            </a:r>
            <a:r>
              <a:rPr lang="en-US" baseline="-25000" dirty="0" smtClean="0">
                <a:sym typeface="Symbol"/>
              </a:rPr>
              <a:t></a:t>
            </a:r>
            <a:r>
              <a:rPr lang="en-US" baseline="-25000" dirty="0" smtClean="0"/>
              <a:t> </a:t>
            </a:r>
            <a:r>
              <a:rPr lang="en-US" dirty="0" smtClean="0"/>
              <a:t>(R) = (a/2.8k)([1+z</a:t>
            </a:r>
            <a:r>
              <a:rPr lang="en-US" baseline="-25000" dirty="0" smtClean="0"/>
              <a:t>g</a:t>
            </a:r>
            <a:r>
              <a:rPr lang="en-US" dirty="0" smtClean="0"/>
              <a:t>]T)</a:t>
            </a:r>
            <a:r>
              <a:rPr lang="en-US" baseline="30000" dirty="0" smtClean="0"/>
              <a:t>3</a:t>
            </a:r>
            <a:r>
              <a:rPr lang="en-US" dirty="0" smtClean="0"/>
              <a:t> ~ 9 x 10</a:t>
            </a:r>
            <a:r>
              <a:rPr lang="en-US" baseline="30000" dirty="0" smtClean="0"/>
              <a:t>19</a:t>
            </a:r>
            <a:r>
              <a:rPr lang="en-US" dirty="0" smtClean="0"/>
              <a:t>T</a:t>
            </a:r>
            <a:r>
              <a:rPr lang="en-US" baseline="30000" dirty="0" smtClean="0"/>
              <a:t>3</a:t>
            </a:r>
            <a:r>
              <a:rPr lang="en-US" baseline="-25000" dirty="0" smtClean="0"/>
              <a:t>0.1</a:t>
            </a:r>
            <a:r>
              <a:rPr lang="en-US" dirty="0" smtClean="0"/>
              <a:t> cm</a:t>
            </a:r>
            <a:r>
              <a:rPr lang="en-US" baseline="30000" dirty="0" smtClean="0"/>
              <a:t>-3</a:t>
            </a:r>
            <a:r>
              <a:rPr lang="en-US" dirty="0" smtClean="0"/>
              <a:t> 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gives l(r) ~ 10</a:t>
            </a:r>
            <a:r>
              <a:rPr lang="en-US" baseline="30000" dirty="0" smtClean="0"/>
              <a:t>11</a:t>
            </a:r>
            <a:r>
              <a:rPr lang="en-US" dirty="0" smtClean="0"/>
              <a:t> T</a:t>
            </a:r>
            <a:r>
              <a:rPr lang="en-US" baseline="30000" dirty="0" smtClean="0"/>
              <a:t>3</a:t>
            </a:r>
            <a:r>
              <a:rPr lang="en-US" baseline="-25000" dirty="0" smtClean="0"/>
              <a:t>0.1 </a:t>
            </a:r>
            <a:r>
              <a:rPr lang="en-US" baseline="-25000" dirty="0" err="1" smtClean="0"/>
              <a:t>keV</a:t>
            </a:r>
            <a:r>
              <a:rPr lang="en-US" dirty="0" smtClean="0"/>
              <a:t> cm. </a:t>
            </a:r>
          </a:p>
          <a:p>
            <a:pPr algn="just">
              <a:buNone/>
            </a:pPr>
            <a:r>
              <a:rPr lang="en-US" dirty="0" smtClean="0"/>
              <a:t>    which is well within the radial extent of different celestial sources like SNR, AGN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WAPP 2013 Mayapuri,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CD4506-AE9C-460D-9704-A7406E28F62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 era of neutrino astronomy</a:t>
            </a:r>
            <a:r>
              <a:rPr lang="en-US" dirty="0" err="1" smtClean="0">
                <a:solidFill>
                  <a:schemeClr val="bg1"/>
                </a:solidFill>
              </a:rPr>
              <a:t>ing</a:t>
            </a:r>
            <a:r>
              <a:rPr lang="en-US" dirty="0" smtClean="0">
                <a:solidFill>
                  <a:schemeClr val="bg1"/>
                </a:solidFill>
              </a:rPr>
              <a:t> the Universe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7467600" cy="4492752"/>
          </a:xfrm>
        </p:spPr>
        <p:txBody>
          <a:bodyPr/>
          <a:lstStyle/>
          <a:p>
            <a:pPr algn="just"/>
            <a:r>
              <a:rPr lang="en-IN" sz="2800" dirty="0" smtClean="0"/>
              <a:t>In April 2012 </a:t>
            </a:r>
            <a:r>
              <a:rPr lang="en-IN" sz="2800" dirty="0" err="1" smtClean="0"/>
              <a:t>IceCube</a:t>
            </a:r>
            <a:r>
              <a:rPr lang="en-IN" sz="2800" dirty="0" smtClean="0"/>
              <a:t> detected two high-energy events above 1 </a:t>
            </a:r>
            <a:r>
              <a:rPr lang="en-IN" sz="2800" dirty="0" err="1" smtClean="0"/>
              <a:t>PeV</a:t>
            </a:r>
            <a:r>
              <a:rPr lang="en-IN" sz="2800" dirty="0" smtClean="0"/>
              <a:t> </a:t>
            </a:r>
          </a:p>
          <a:p>
            <a:pPr algn="just"/>
            <a:r>
              <a:rPr lang="en-IN" sz="2800" i="1" dirty="0" smtClean="0"/>
              <a:t>28 events with energies around and above 30 </a:t>
            </a:r>
            <a:r>
              <a:rPr lang="en-IN" sz="2800" i="1" dirty="0" err="1" smtClean="0"/>
              <a:t>TeV</a:t>
            </a:r>
            <a:r>
              <a:rPr lang="en-IN" sz="2800" i="1" dirty="0" smtClean="0"/>
              <a:t> were observed in an all-sky search, conducted between May 2010 and May 2012, with the </a:t>
            </a:r>
            <a:r>
              <a:rPr lang="en-IN" sz="2800" i="1" dirty="0" err="1" smtClean="0"/>
              <a:t>IceCube</a:t>
            </a:r>
            <a:r>
              <a:rPr lang="en-IN" sz="2800" i="1" dirty="0" smtClean="0"/>
              <a:t> neutrino detector</a:t>
            </a:r>
            <a:endParaRPr lang="en-US" sz="2800" dirty="0" smtClean="0"/>
          </a:p>
          <a:p>
            <a:pPr algn="just"/>
            <a:r>
              <a:rPr lang="en-IN" sz="2800" dirty="0" smtClean="0"/>
              <a:t>This is the first indication of very high-energy neutrinos coming from outside our solar system,“ - </a:t>
            </a:r>
            <a:r>
              <a:rPr lang="en-IN" sz="2800" dirty="0" err="1" smtClean="0"/>
              <a:t>Halzen</a:t>
            </a:r>
            <a:endParaRPr lang="en-US" sz="2800" dirty="0" smtClean="0">
              <a:solidFill>
                <a:schemeClr val="accent2"/>
              </a:solidFill>
              <a:latin typeface="Helvetica Neue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WAPP 2013 </a:t>
            </a:r>
            <a:r>
              <a:rPr lang="en-US" dirty="0" err="1" smtClean="0"/>
              <a:t>Mayapuri</a:t>
            </a:r>
            <a:r>
              <a:rPr lang="en-US" dirty="0" smtClean="0"/>
              <a:t>, Darjeeling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CD4506-AE9C-460D-9704-A7406E28F62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cross-section in delta resonance is about 5 x 10</a:t>
            </a:r>
            <a:r>
              <a:rPr lang="en-US" baseline="30000" dirty="0" smtClean="0"/>
              <a:t>28</a:t>
            </a:r>
            <a:r>
              <a:rPr lang="en-US" dirty="0" smtClean="0"/>
              <a:t> cm</a:t>
            </a:r>
            <a:r>
              <a:rPr lang="en-US" baseline="30000" dirty="0" smtClean="0"/>
              <a:t>2</a:t>
            </a:r>
            <a:r>
              <a:rPr lang="en-US" dirty="0" smtClean="0"/>
              <a:t>. So MPP is more than 10</a:t>
            </a:r>
            <a:r>
              <a:rPr lang="en-US" baseline="30000" dirty="0" smtClean="0"/>
              <a:t>3</a:t>
            </a:r>
            <a:r>
              <a:rPr lang="en-US" dirty="0" smtClean="0"/>
              <a:t> times less. </a:t>
            </a:r>
          </a:p>
          <a:p>
            <a:pPr algn="just"/>
            <a:r>
              <a:rPr lang="en-US" dirty="0" smtClean="0"/>
              <a:t>But it will also depend on the ratio of electron to proton density at the source.</a:t>
            </a:r>
          </a:p>
          <a:p>
            <a:pPr algn="just"/>
            <a:r>
              <a:rPr lang="en-US" dirty="0" smtClean="0"/>
              <a:t>In accretion flow electron to proton ratio is expected to be one due to charge neutrality. </a:t>
            </a:r>
          </a:p>
          <a:p>
            <a:pPr algn="just"/>
            <a:r>
              <a:rPr lang="en-US" dirty="0" smtClean="0"/>
              <a:t>The strong radio emission from sources like AGN, pulsars implies presence of energetic electrons with high densities.  </a:t>
            </a:r>
          </a:p>
          <a:p>
            <a:pPr algn="just"/>
            <a:r>
              <a:rPr lang="en-US" dirty="0" smtClean="0"/>
              <a:t>In the strong magnetic field of these sources electron positron plasma are expected to produce through pair production.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WAPP 2013 Mayapuri,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CD4506-AE9C-460D-9704-A7406E28F62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AGN jet composition –</a:t>
            </a:r>
          </a:p>
          <a:p>
            <a:pPr lvl="1" algn="just"/>
            <a:r>
              <a:rPr lang="en-US" dirty="0" smtClean="0"/>
              <a:t>Multi-wavelength observations of the powerful gamma-ray quasar PKS 1510089 suggest that number of electrons and/or positrons that exceeds the number of protons by a factor of at least 10 (</a:t>
            </a:r>
            <a:r>
              <a:rPr lang="en-US" dirty="0" err="1" smtClean="0"/>
              <a:t>Kataoka</a:t>
            </a:r>
            <a:r>
              <a:rPr lang="en-US" dirty="0" smtClean="0"/>
              <a:t> et al, APJ 2008).</a:t>
            </a:r>
          </a:p>
          <a:p>
            <a:r>
              <a:rPr lang="en-US" dirty="0" smtClean="0"/>
              <a:t>So neutrino flux from </a:t>
            </a:r>
            <a:r>
              <a:rPr lang="en-US" dirty="0" err="1" smtClean="0"/>
              <a:t>leptonic</a:t>
            </a:r>
            <a:r>
              <a:rPr lang="en-US" dirty="0" smtClean="0"/>
              <a:t> process could be of the same order of that from </a:t>
            </a:r>
            <a:r>
              <a:rPr lang="en-US" dirty="0" err="1" smtClean="0"/>
              <a:t>hadronic</a:t>
            </a:r>
            <a:r>
              <a:rPr lang="en-US" dirty="0" smtClean="0"/>
              <a:t> interactions or one to two order less.</a:t>
            </a:r>
          </a:p>
          <a:p>
            <a:pPr algn="just"/>
            <a:r>
              <a:rPr lang="en-US" dirty="0" smtClean="0"/>
              <a:t>The flux due to two </a:t>
            </a:r>
            <a:r>
              <a:rPr lang="en-US" dirty="0" err="1" smtClean="0"/>
              <a:t>PeV</a:t>
            </a:r>
            <a:r>
              <a:rPr lang="en-US" dirty="0" smtClean="0"/>
              <a:t> neutrinos detected by ICECUBE already exceeds the </a:t>
            </a:r>
            <a:r>
              <a:rPr lang="en-US" dirty="0" err="1" smtClean="0"/>
              <a:t>hadronic</a:t>
            </a:r>
            <a:r>
              <a:rPr lang="en-US" dirty="0" smtClean="0"/>
              <a:t> neutrino flux estimated by </a:t>
            </a:r>
            <a:r>
              <a:rPr lang="en-US" dirty="0" err="1" smtClean="0"/>
              <a:t>Stecker</a:t>
            </a:r>
            <a:r>
              <a:rPr lang="en-US" dirty="0" smtClean="0"/>
              <a:t> et al originally (PRL 91)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WAPP 2013 Mayapuri,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CD4506-AE9C-460D-9704-A7406E28F62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Neutrinos also can be produced in </a:t>
            </a:r>
            <a:r>
              <a:rPr lang="en-US" dirty="0" err="1" smtClean="0"/>
              <a:t>leptonic</a:t>
            </a:r>
            <a:r>
              <a:rPr lang="en-US" dirty="0" smtClean="0"/>
              <a:t> interactions. </a:t>
            </a:r>
          </a:p>
          <a:p>
            <a:pPr algn="just"/>
            <a:r>
              <a:rPr lang="en-US" dirty="0" smtClean="0"/>
              <a:t>There are several potential celestial sources where </a:t>
            </a:r>
            <a:r>
              <a:rPr lang="en-US" dirty="0" err="1" smtClean="0"/>
              <a:t>leptonic</a:t>
            </a:r>
            <a:r>
              <a:rPr lang="en-US" dirty="0" smtClean="0"/>
              <a:t> neutrinos can be produced which include SNR, AGN.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 favorable environment, </a:t>
            </a:r>
            <a:r>
              <a:rPr lang="en-US" dirty="0" err="1" smtClean="0"/>
              <a:t>leptonic</a:t>
            </a:r>
            <a:r>
              <a:rPr lang="en-US" dirty="0" smtClean="0"/>
              <a:t> neutrino flux can be of the same order to that of </a:t>
            </a:r>
            <a:r>
              <a:rPr lang="en-US" dirty="0" err="1" smtClean="0"/>
              <a:t>hadronic</a:t>
            </a:r>
            <a:r>
              <a:rPr lang="en-US" dirty="0" smtClean="0"/>
              <a:t> neutrinos. </a:t>
            </a:r>
          </a:p>
          <a:p>
            <a:pPr algn="just"/>
            <a:r>
              <a:rPr lang="en-US" dirty="0" smtClean="0"/>
              <a:t>Detection of neutrinos does not conclusively mean the presence of energetic hadrons.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WAPP 2013 </a:t>
            </a:r>
            <a:r>
              <a:rPr lang="en-US" dirty="0" err="1" smtClean="0"/>
              <a:t>Mayapuri</a:t>
            </a:r>
            <a:r>
              <a:rPr lang="en-US" dirty="0" smtClean="0"/>
              <a:t>, Darjeeling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CD4506-AE9C-460D-9704-A7406E28F62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Appropriate fluxes of gamma rays and neutrinos together may give clear signature of </a:t>
            </a:r>
            <a:r>
              <a:rPr lang="en-US" dirty="0" err="1" smtClean="0"/>
              <a:t>hadronic</a:t>
            </a:r>
            <a:r>
              <a:rPr lang="en-US" dirty="0" smtClean="0"/>
              <a:t> cosmic ray sources as in the case of pulsars (</a:t>
            </a:r>
            <a:r>
              <a:rPr lang="en-US" dirty="0" err="1" smtClean="0"/>
              <a:t>bhadra</a:t>
            </a:r>
            <a:r>
              <a:rPr lang="en-US" dirty="0" smtClean="0"/>
              <a:t> and </a:t>
            </a:r>
            <a:r>
              <a:rPr lang="en-US" dirty="0" err="1" smtClean="0"/>
              <a:t>Dey</a:t>
            </a:r>
            <a:r>
              <a:rPr lang="en-US" dirty="0" smtClean="0"/>
              <a:t>, MNRAS, 2009).  </a:t>
            </a:r>
          </a:p>
          <a:p>
            <a:endParaRPr lang="en-US" dirty="0" smtClean="0"/>
          </a:p>
          <a:p>
            <a:r>
              <a:rPr lang="en-US" dirty="0" smtClean="0"/>
              <a:t>Confirmation requires</a:t>
            </a:r>
          </a:p>
          <a:p>
            <a:pPr>
              <a:buNone/>
            </a:pPr>
            <a:r>
              <a:rPr lang="en-US" dirty="0" smtClean="0"/>
              <a:t>                             CTA </a:t>
            </a:r>
            <a:r>
              <a:rPr lang="en-US" smtClean="0"/>
              <a:t>+ </a:t>
            </a:r>
            <a:r>
              <a:rPr lang="en-US" smtClean="0"/>
              <a:t>PINGU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GRAPES + ICECUBE</a:t>
            </a:r>
          </a:p>
          <a:p>
            <a:pPr>
              <a:buNone/>
            </a:pPr>
            <a:r>
              <a:rPr lang="en-US" dirty="0" smtClean="0"/>
              <a:t>                  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12/18/2013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WAPP 2013 Mayapuri,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CD4506-AE9C-460D-9704-A7406E28F62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WAPP 2013 Mayapuri,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CD4506-AE9C-460D-9704-A7406E28F62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191" y="1600200"/>
            <a:ext cx="713961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WAPP 2013 Mayapuri, Darjeeling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CD4506-AE9C-460D-9704-A7406E28F62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IN" dirty="0" smtClean="0"/>
              <a:t>It is gratifying to finally see what we have been looking for. This is the dawn of a new age of astronomy.“ – </a:t>
            </a:r>
            <a:r>
              <a:rPr lang="en-IN" dirty="0" err="1" smtClean="0"/>
              <a:t>Halzen</a:t>
            </a:r>
            <a:endParaRPr lang="en-IN" dirty="0" smtClean="0"/>
          </a:p>
          <a:p>
            <a:r>
              <a:rPr lang="en-IN" i="1" dirty="0" smtClean="0"/>
              <a:t>Science Daily Nov. 21, 2013 heading -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    “The era of neutrino astronomy has begun”</a:t>
            </a:r>
          </a:p>
          <a:p>
            <a:pPr>
              <a:buNone/>
            </a:pPr>
            <a:endParaRPr lang="en-IN" dirty="0" smtClean="0"/>
          </a:p>
          <a:p>
            <a:pPr algn="just"/>
            <a:r>
              <a:rPr lang="en-IN" dirty="0" smtClean="0"/>
              <a:t>The </a:t>
            </a:r>
            <a:r>
              <a:rPr lang="en-IN" dirty="0" err="1" smtClean="0"/>
              <a:t>IceCube</a:t>
            </a:r>
            <a:r>
              <a:rPr lang="en-IN" dirty="0" smtClean="0"/>
              <a:t> project has been awarded the 2013 Breakthrough of the Year by the British magazine </a:t>
            </a:r>
            <a:r>
              <a:rPr lang="en-IN" i="1" dirty="0" smtClean="0"/>
              <a:t>Physics World </a:t>
            </a:r>
            <a:r>
              <a:rPr lang="en-IN" dirty="0" smtClean="0"/>
              <a:t>for making the first observation of cosmic neutrinos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WAPP 2013 Mayapuri,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CD4506-AE9C-460D-9704-A7406E28F62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reasons behind such enthusiasm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12/18/2013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WAPP 2013 Mayapuri, Darjeeling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Neutrinos come from astrophysical sources as close as the Earth and Sun, to as far away as distant galaxies, and even as remnants from the Big Bang.</a:t>
            </a:r>
          </a:p>
          <a:p>
            <a:pPr algn="just"/>
            <a:r>
              <a:rPr lang="en-US" dirty="0" smtClean="0"/>
              <a:t>Since neutrinos only interact weakly, they are unique messengers from the astrophysical sources allowing us to probe deep into the astrophysical body.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>
                <a:solidFill>
                  <a:srgbClr val="C0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xtraterrestrial energetic neutrinos are expected to give direct pointing at the acceleration sites of cosmic rays.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CD4506-AE9C-460D-9704-A7406E28F62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C00000"/>
                </a:solidFill>
              </a:rPr>
              <a:t>Extraterrestrial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E1500"/>
                </a:solidFill>
                <a:latin typeface="HelveticaNeue BoldCond" charset="0"/>
              </a:rPr>
              <a:t>Energetic neutrinos: Cosmic ray connection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Cosmic Rays (CRs) are a highly isotropic flux of relativistic particles that originates somewhere in the cosmos.</a:t>
            </a:r>
          </a:p>
          <a:p>
            <a:pPr marL="274320" lvl="1" algn="just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2400" dirty="0" smtClean="0"/>
              <a:t>The energy spectrum of cosmic rays exhibit power law behavior with two or three breaks (possibly and few structures)</a:t>
            </a:r>
          </a:p>
          <a:p>
            <a:pPr marL="274320" lvl="1" algn="just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2400" dirty="0" smtClean="0"/>
              <a:t>Mostly protons or </a:t>
            </a:r>
            <a:r>
              <a:rPr lang="en-US" sz="2400" dirty="0" smtClean="0">
                <a:latin typeface="Symbol" pitchFamily="82" charset="2"/>
              </a:rPr>
              <a:t>a </a:t>
            </a:r>
            <a:r>
              <a:rPr lang="en-US" sz="2400" dirty="0" smtClean="0"/>
              <a:t>(He) nuclei (other elements too, in much shorter supply)</a:t>
            </a:r>
          </a:p>
          <a:p>
            <a:pPr marL="274320" lvl="1" algn="just">
              <a:spcBef>
                <a:spcPts val="600"/>
              </a:spcBef>
              <a:buSzPct val="70000"/>
              <a:buFont typeface="Wingdings"/>
              <a:buChar char=""/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WAPP 2013 Mayapuri, Darjeeling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CD4506-AE9C-460D-9704-A7406E28F62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spectrum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WAPP 2013 Mayapuri, Darjeeling</a:t>
            </a:r>
            <a:endParaRPr lang="en-US"/>
          </a:p>
        </p:txBody>
      </p:sp>
      <p:pic>
        <p:nvPicPr>
          <p:cNvPr id="6" name="Content Placeholder 5" descr="http://www.cosmic-ray.org/images/reading/general/spec0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1828801" y="1600200"/>
            <a:ext cx="4800600" cy="4873625"/>
          </a:xfrm>
          <a:noFill/>
          <a:ln w="38100">
            <a:solidFill>
              <a:schemeClr val="bg2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CD4506-AE9C-460D-9704-A7406E28F62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abundance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WAPP 2013 Mayapuri, Darjeeling</a:t>
            </a:r>
            <a:endParaRPr lang="en-US"/>
          </a:p>
        </p:txBody>
      </p:sp>
      <p:grpSp>
        <p:nvGrpSpPr>
          <p:cNvPr id="6" name="Content Placeholder 5"/>
          <p:cNvGrpSpPr>
            <a:grpSpLocks noGrp="1"/>
          </p:cNvGrpSpPr>
          <p:nvPr>
            <p:ph sz="quarter" idx="1"/>
          </p:nvPr>
        </p:nvGrpSpPr>
        <p:grpSpPr bwMode="auto">
          <a:xfrm>
            <a:off x="457200" y="1600200"/>
            <a:ext cx="7467600" cy="4873625"/>
            <a:chOff x="96" y="2112"/>
            <a:chExt cx="3024" cy="2001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" y="2112"/>
              <a:ext cx="3024" cy="2001"/>
            </a:xfrm>
            <a:prstGeom prst="rect">
              <a:avLst/>
            </a:prstGeom>
            <a:noFill/>
            <a:ln w="25400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8" name="Line 26"/>
            <p:cNvSpPr>
              <a:spLocks noChangeShapeType="1"/>
            </p:cNvSpPr>
            <p:nvPr/>
          </p:nvSpPr>
          <p:spPr bwMode="auto">
            <a:xfrm flipV="1">
              <a:off x="768" y="2928"/>
              <a:ext cx="0" cy="8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lg"/>
            </a:ln>
            <a:effectLst/>
          </p:spPr>
          <p:txBody>
            <a:bodyPr anchor="b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" name="Line 27"/>
            <p:cNvSpPr>
              <a:spLocks noChangeShapeType="1"/>
            </p:cNvSpPr>
            <p:nvPr/>
          </p:nvSpPr>
          <p:spPr bwMode="auto">
            <a:xfrm flipV="1">
              <a:off x="864" y="2880"/>
              <a:ext cx="0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lg"/>
            </a:ln>
            <a:effectLst/>
          </p:spPr>
          <p:txBody>
            <a:bodyPr anchor="b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" name="Line 28"/>
            <p:cNvSpPr>
              <a:spLocks noChangeShapeType="1"/>
            </p:cNvSpPr>
            <p:nvPr/>
          </p:nvSpPr>
          <p:spPr bwMode="auto">
            <a:xfrm flipV="1">
              <a:off x="672" y="2880"/>
              <a:ext cx="0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lg"/>
            </a:ln>
            <a:effectLst/>
          </p:spPr>
          <p:txBody>
            <a:bodyPr anchor="b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CD4506-AE9C-460D-9704-A7406E28F62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Key (unanswered) 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  <a:defRPr/>
            </a:pPr>
            <a:r>
              <a:rPr lang="en-US" sz="2800" i="1" dirty="0" smtClean="0"/>
              <a:t>Where they come from –The problem of </a:t>
            </a:r>
            <a:r>
              <a:rPr lang="en-US" sz="2800" i="1" dirty="0" smtClean="0">
                <a:solidFill>
                  <a:srgbClr val="C00000"/>
                </a:solidFill>
              </a:rPr>
              <a:t>cosmic ray origin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800" i="1" dirty="0" smtClean="0"/>
              <a:t>How they are produced – The problem of </a:t>
            </a:r>
            <a:r>
              <a:rPr lang="en-US" sz="2800" i="1" dirty="0" smtClean="0">
                <a:solidFill>
                  <a:srgbClr val="C00000"/>
                </a:solidFill>
              </a:rPr>
              <a:t>acceleration mechanism</a:t>
            </a:r>
          </a:p>
          <a:p>
            <a:endParaRPr lang="en-US" i="1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WAPP 2013 Mayapuri, Darjeeling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CD4506-AE9C-460D-9704-A7406E28F62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sources of cosmic rays</a:t>
            </a:r>
            <a:endParaRPr lang="en-US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2895600" cy="37528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2514600"/>
            <a:ext cx="243368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Colliding galaxies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5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447800"/>
            <a:ext cx="3962400" cy="2947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429000"/>
            <a:ext cx="3276600" cy="2971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267200"/>
            <a:ext cx="3581400" cy="2133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066800" y="4267200"/>
            <a:ext cx="253627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Gamma ray bursts</a:t>
            </a:r>
            <a:endParaRPr lang="en-US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4267200"/>
            <a:ext cx="421301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Giant black holes spinning rapidly</a:t>
            </a:r>
            <a:endParaRPr lang="en-US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400" y="1905000"/>
            <a:ext cx="4572000" cy="95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Supernova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Magnetized spinning neutron stars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AGN</a:t>
            </a:r>
            <a:endParaRPr lang="en-US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12/18/2013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WAPP 2013 Mayapuri, Darjeeling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CD4506-AE9C-460D-9704-A7406E28F62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1933</TotalTime>
  <Words>1536</Words>
  <Application>Microsoft Office PowerPoint</Application>
  <PresentationFormat>On-screen Show (4:3)</PresentationFormat>
  <Paragraphs>206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Oriel</vt:lpstr>
      <vt:lpstr>Leptonic neutrinos</vt:lpstr>
      <vt:lpstr>The era of neutrino astronomying the Universe</vt:lpstr>
      <vt:lpstr>Slide 3</vt:lpstr>
      <vt:lpstr>The reasons behind such enthusiasm </vt:lpstr>
      <vt:lpstr>Extraterrestrial Energetic neutrinos: Cosmic ray connection</vt:lpstr>
      <vt:lpstr>Energy spectrum</vt:lpstr>
      <vt:lpstr>Nuclear abundance</vt:lpstr>
      <vt:lpstr>Two Key (unanswered) questions</vt:lpstr>
      <vt:lpstr>Potential sources of cosmic rays</vt:lpstr>
      <vt:lpstr>direct detection pointing at the acceleration sites</vt:lpstr>
      <vt:lpstr>TeV gamma rays – leptonic or hadronic origin?                                SNR RX J1713-3946</vt:lpstr>
      <vt:lpstr>Gamma ray associated neutrinos</vt:lpstr>
      <vt:lpstr>Slide 13</vt:lpstr>
      <vt:lpstr>Expected neutrino flux</vt:lpstr>
      <vt:lpstr>Leptonic neutrinos</vt:lpstr>
      <vt:lpstr>Slide 16</vt:lpstr>
      <vt:lpstr>Feasibility:</vt:lpstr>
      <vt:lpstr>Slide 18</vt:lpstr>
      <vt:lpstr>Slide 19</vt:lpstr>
      <vt:lpstr>Flux: </vt:lpstr>
      <vt:lpstr>Slide 21</vt:lpstr>
      <vt:lpstr>Conclusion:</vt:lpstr>
      <vt:lpstr>Slide 23</vt:lpstr>
      <vt:lpstr>Slide 24</vt:lpstr>
      <vt:lpstr>Slide 25</vt:lpstr>
    </vt:vector>
  </TitlesOfParts>
  <Company>Bhadra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Cosmic rays – Miles to go even after 100 years of journey</dc:title>
  <dc:creator>Aru</dc:creator>
  <cp:lastModifiedBy>bhadra</cp:lastModifiedBy>
  <cp:revision>77</cp:revision>
  <dcterms:created xsi:type="dcterms:W3CDTF">2012-03-18T16:19:56Z</dcterms:created>
  <dcterms:modified xsi:type="dcterms:W3CDTF">2013-12-18T03:40:39Z</dcterms:modified>
</cp:coreProperties>
</file>