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2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CAE2-14C9-47DE-9FCA-E7A2A9C80C22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1DCA1-108B-4B95-9FAC-BBAD4F6E02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55E3-BCCC-460C-B028-1A4C878E3E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Geomagnetic Spectroscopy: An Estimation of Primary Mass of Cosmic Rays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90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6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Rajat</a:t>
            </a:r>
            <a:r>
              <a:rPr lang="en-GB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Dey</a:t>
            </a:r>
            <a:r>
              <a:rPr lang="en-GB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GB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Arunava</a:t>
            </a:r>
            <a:r>
              <a:rPr lang="en-GB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Bhadra</a:t>
            </a:r>
            <a:r>
              <a:rPr lang="en-GB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Jean-No</a:t>
            </a:r>
            <a:r>
              <a:rPr lang="en-GB" b="1" i="1" dirty="0" smtClean="0">
                <a:solidFill>
                  <a:srgbClr val="0070C0"/>
                </a:solidFill>
              </a:rPr>
              <a:t>ë</a:t>
            </a:r>
            <a:r>
              <a:rPr lang="en-GB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Capdevielle</a:t>
            </a:r>
            <a:r>
              <a:rPr lang="en-GB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6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</a:t>
            </a:r>
          </a:p>
          <a:p>
            <a:pPr>
              <a:lnSpc>
                <a:spcPct val="6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and Cosmic Ray Research Centre</a:t>
            </a:r>
          </a:p>
          <a:p>
            <a:pPr>
              <a:lnSpc>
                <a:spcPct val="6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Univ. of North Bengal, </a:t>
            </a:r>
            <a:r>
              <a:rPr lang="en-GB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Siliguri</a:t>
            </a:r>
            <a:endParaRPr lang="en-GB" sz="2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APC, University of Paris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Hypothetical full coverage EAS array of area 300 m x 300 m</a:t>
            </a:r>
          </a:p>
          <a:p>
            <a:r>
              <a:rPr lang="en-US" dirty="0" smtClean="0"/>
              <a:t>Shower core at the centre of the array.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r>
              <a:rPr lang="fr-FR" sz="2800" dirty="0"/>
              <a:t>Azimuthal variation for µ</a:t>
            </a:r>
            <a:r>
              <a:rPr lang="fr-FR" sz="2800" baseline="30000" dirty="0"/>
              <a:t>+</a:t>
            </a:r>
            <a:r>
              <a:rPr lang="fr-FR" sz="2800" dirty="0"/>
              <a:t> and µ</a:t>
            </a:r>
            <a:r>
              <a:rPr lang="fr-FR" sz="2800" baseline="30000" dirty="0"/>
              <a:t>-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3533772" cy="36480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Content Placeholder 7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0"/>
            <a:ext cx="3729062" cy="35718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b="1" dirty="0" smtClean="0">
                <a:solidFill>
                  <a:srgbClr val="002060"/>
                </a:solidFill>
                <a:latin typeface="+mn-lt"/>
              </a:rPr>
              <a:t>Azimuthal variation of </a:t>
            </a:r>
            <a:r>
              <a:rPr lang="fr-FR" sz="3200" b="1" dirty="0" err="1" smtClean="0">
                <a:solidFill>
                  <a:srgbClr val="002060"/>
                </a:solidFill>
                <a:latin typeface="+mn-lt"/>
              </a:rPr>
              <a:t>charged</a:t>
            </a:r>
            <a:r>
              <a:rPr lang="fr-FR" sz="3200" b="1" dirty="0" smtClean="0">
                <a:solidFill>
                  <a:srgbClr val="002060"/>
                </a:solidFill>
                <a:latin typeface="+mn-lt"/>
              </a:rPr>
              <a:t> muons for Fe </a:t>
            </a:r>
            <a:r>
              <a:rPr lang="fr-FR" sz="3200" b="1" dirty="0" err="1" smtClean="0">
                <a:solidFill>
                  <a:srgbClr val="002060"/>
                </a:solidFill>
                <a:latin typeface="+mn-lt"/>
              </a:rPr>
              <a:t>primaries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     </a:t>
            </a:r>
            <a:r>
              <a:rPr lang="en-US" b="1" dirty="0" smtClean="0"/>
              <a:t>North direction                                                   East direction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C:\Users\user\Documents\cap2010\fig5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381372" cy="37195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7" descr="C:\Users\user\Documents\cap2010\fig6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1"/>
            <a:ext cx="3200424" cy="364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Azimuthal variation of muon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dipole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length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fr-FR" dirty="0" err="1" smtClean="0">
                <a:solidFill>
                  <a:srgbClr val="002060"/>
                </a:solidFill>
              </a:rPr>
              <a:t>Butterfly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approach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11" descr="gmg001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429552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6" descr="C:\Users\user\Documents\cap2010\fig7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400800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+mn-lt"/>
              </a:rPr>
              <a:t>HE muon </a:t>
            </a:r>
            <a:r>
              <a:rPr lang="fr-FR" sz="2800" dirty="0" err="1" smtClean="0">
                <a:solidFill>
                  <a:srgbClr val="002060"/>
                </a:solidFill>
                <a:latin typeface="+mn-lt"/>
              </a:rPr>
              <a:t>geomagnetic</a:t>
            </a:r>
            <a:r>
              <a:rPr lang="fr-FR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+mn-lt"/>
              </a:rPr>
              <a:t>separation</a:t>
            </a:r>
            <a:r>
              <a:rPr lang="fr-FR" sz="2800" dirty="0" smtClean="0">
                <a:solidFill>
                  <a:srgbClr val="002060"/>
                </a:solidFill>
                <a:latin typeface="+mn-lt"/>
              </a:rPr>
              <a:t> in </a:t>
            </a:r>
            <a:r>
              <a:rPr lang="fr-FR" sz="2800" dirty="0" err="1" smtClean="0">
                <a:solidFill>
                  <a:srgbClr val="002060"/>
                </a:solidFill>
                <a:latin typeface="+mn-lt"/>
              </a:rPr>
              <a:t>very</a:t>
            </a:r>
            <a:r>
              <a:rPr lang="fr-FR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+mn-lt"/>
              </a:rPr>
              <a:t>inclined</a:t>
            </a:r>
            <a:r>
              <a:rPr lang="fr-FR" sz="2800" dirty="0" smtClean="0">
                <a:solidFill>
                  <a:srgbClr val="002060"/>
                </a:solidFill>
                <a:latin typeface="+mn-lt"/>
              </a:rPr>
              <a:t> EAS </a:t>
            </a:r>
            <a:r>
              <a:rPr lang="fr-FR" sz="2800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fr-FR" sz="28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fr-FR" sz="2800" dirty="0" err="1" smtClean="0">
                <a:solidFill>
                  <a:srgbClr val="002060"/>
                </a:solidFill>
                <a:latin typeface="+mn-lt"/>
              </a:rPr>
              <a:t>E</a:t>
            </a:r>
            <a:r>
              <a:rPr lang="fr-FR" sz="2800" baseline="-25000" dirty="0" err="1" smtClean="0">
                <a:solidFill>
                  <a:srgbClr val="002060"/>
                </a:solidFill>
                <a:latin typeface="+mn-lt"/>
              </a:rPr>
              <a:t>o</a:t>
            </a:r>
            <a:r>
              <a:rPr lang="fr-FR" sz="2800" dirty="0" smtClean="0">
                <a:solidFill>
                  <a:srgbClr val="002060"/>
                </a:solidFill>
                <a:latin typeface="+mn-lt"/>
              </a:rPr>
              <a:t>  = 1 </a:t>
            </a:r>
            <a:r>
              <a:rPr lang="fr-FR" sz="2800" dirty="0" err="1" smtClean="0">
                <a:solidFill>
                  <a:srgbClr val="002060"/>
                </a:solidFill>
                <a:latin typeface="+mn-lt"/>
              </a:rPr>
              <a:t>PeV</a:t>
            </a:r>
            <a:r>
              <a:rPr lang="fr-FR" sz="2800" dirty="0" smtClean="0">
                <a:solidFill>
                  <a:srgbClr val="002060"/>
                </a:solidFill>
                <a:latin typeface="+mn-lt"/>
              </a:rPr>
              <a:t>  Z = 75°,  A= 0°  Muon  </a:t>
            </a:r>
            <a:r>
              <a:rPr lang="fr-FR" sz="2800" dirty="0" err="1" smtClean="0">
                <a:solidFill>
                  <a:srgbClr val="002060"/>
                </a:solidFill>
                <a:latin typeface="+mn-lt"/>
              </a:rPr>
              <a:t>energy</a:t>
            </a:r>
            <a:r>
              <a:rPr lang="fr-FR" sz="2800" dirty="0" smtClean="0">
                <a:solidFill>
                  <a:srgbClr val="002060"/>
                </a:solidFill>
                <a:latin typeface="+mn-lt"/>
              </a:rPr>
              <a:t> &gt; 1  </a:t>
            </a:r>
            <a:r>
              <a:rPr lang="fr-FR" sz="2800" dirty="0" err="1" smtClean="0">
                <a:solidFill>
                  <a:srgbClr val="002060"/>
                </a:solidFill>
                <a:latin typeface="+mn-lt"/>
              </a:rPr>
              <a:t>TeV</a:t>
            </a:r>
            <a:r>
              <a:rPr lang="fr-FR" sz="2800" dirty="0" smtClean="0">
                <a:latin typeface="+mn-lt"/>
              </a:rPr>
              <a:t/>
            </a:r>
            <a:br>
              <a:rPr lang="fr-FR" sz="2800" dirty="0" smtClean="0">
                <a:latin typeface="+mn-lt"/>
              </a:rPr>
            </a:br>
            <a:r>
              <a:rPr lang="fr-FR" sz="28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10  </a:t>
            </a:r>
            <a:r>
              <a:rPr lang="fr-FR" sz="2800" b="1" dirty="0" err="1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showers</a:t>
            </a:r>
            <a:r>
              <a:rPr lang="fr-FR" sz="28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from</a:t>
            </a:r>
            <a:r>
              <a:rPr lang="fr-FR" sz="28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North</a:t>
            </a:r>
            <a:r>
              <a:rPr lang="fr-FR" sz="28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          10 </a:t>
            </a:r>
            <a:r>
              <a:rPr lang="fr-FR" sz="2800" b="1" dirty="0" err="1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showers</a:t>
            </a:r>
            <a:r>
              <a:rPr lang="fr-FR" sz="28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from</a:t>
            </a:r>
            <a:r>
              <a:rPr lang="fr-FR" sz="28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East</a:t>
            </a:r>
            <a:endParaRPr lang="en-US" sz="2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15</a:t>
            </a:fld>
            <a:endParaRPr lang="en-US"/>
          </a:p>
        </p:txBody>
      </p:sp>
      <p:pic>
        <p:nvPicPr>
          <p:cNvPr id="7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981200"/>
            <a:ext cx="3916363" cy="4038600"/>
          </a:xfrm>
        </p:spPr>
      </p:pic>
      <p:pic>
        <p:nvPicPr>
          <p:cNvPr id="8" name="Espace réservé du conten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958" y="1981200"/>
            <a:ext cx="381276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/>
        </p:nvGraphicFramePr>
        <p:xfrm>
          <a:off x="857225" y="1773238"/>
          <a:ext cx="7394090" cy="2493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906"/>
                <a:gridCol w="1061364"/>
                <a:gridCol w="1061364"/>
                <a:gridCol w="1061364"/>
                <a:gridCol w="1061364"/>
                <a:gridCol w="1061364"/>
                <a:gridCol w="1061364"/>
              </a:tblGrid>
              <a:tr h="640066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Primary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baseline="0" dirty="0" smtClean="0">
                          <a:latin typeface="Symbol" pitchFamily="18" charset="2"/>
                        </a:rPr>
                        <a:t>    Q</a:t>
                      </a:r>
                      <a:endParaRPr lang="fr-FR" sz="1800" baseline="0" dirty="0">
                        <a:latin typeface="Symbol" pitchFamily="18" charset="2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   </a:t>
                      </a:r>
                      <a:r>
                        <a:rPr lang="fr-FR" sz="1800" baseline="0" dirty="0" smtClean="0">
                          <a:latin typeface="Symbol" pitchFamily="18" charset="2"/>
                        </a:rPr>
                        <a:t>f</a:t>
                      </a:r>
                      <a:r>
                        <a:rPr lang="fr-FR" sz="1800" dirty="0" smtClean="0"/>
                        <a:t> 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    N</a:t>
                      </a:r>
                      <a:r>
                        <a:rPr lang="fr-FR" sz="1800" baseline="-25000" dirty="0" smtClean="0"/>
                        <a:t>µ</a:t>
                      </a:r>
                      <a:endParaRPr lang="fr-FR" sz="1800" baseline="-250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 N</a:t>
                      </a:r>
                      <a:r>
                        <a:rPr lang="fr-FR" sz="1800" baseline="-25000" dirty="0" smtClean="0"/>
                        <a:t>µ </a:t>
                      </a:r>
                      <a:r>
                        <a:rPr lang="fr-FR" sz="1800" dirty="0" smtClean="0"/>
                        <a:t>(&gt;1 </a:t>
                      </a:r>
                      <a:r>
                        <a:rPr lang="fr-FR" sz="1800" dirty="0" err="1" smtClean="0"/>
                        <a:t>TeV</a:t>
                      </a:r>
                      <a:r>
                        <a:rPr lang="fr-FR" sz="1800" dirty="0" smtClean="0"/>
                        <a:t> ) 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l(m)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  </a:t>
                      </a:r>
                      <a:r>
                        <a:rPr lang="fr-FR" sz="1800" dirty="0" smtClean="0">
                          <a:latin typeface="Symbol" pitchFamily="18" charset="2"/>
                        </a:rPr>
                        <a:t>f</a:t>
                      </a:r>
                      <a:r>
                        <a:rPr lang="fr-FR" sz="1800" baseline="-25000" dirty="0" smtClean="0">
                          <a:latin typeface="Symbol" pitchFamily="18" charset="2"/>
                        </a:rPr>
                        <a:t>1</a:t>
                      </a:r>
                      <a:endParaRPr lang="fr-FR" sz="1800" baseline="-25000" dirty="0">
                        <a:latin typeface="Symbol" pitchFamily="18" charset="2"/>
                      </a:endParaRPr>
                    </a:p>
                  </a:txBody>
                  <a:tcPr marT="45713" marB="45713"/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75°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0°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3160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12.5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54.6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65.8°</a:t>
                      </a:r>
                      <a:endParaRPr lang="fr-FR" sz="1800" dirty="0"/>
                    </a:p>
                  </a:txBody>
                  <a:tcPr marT="45713" marB="45713"/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75°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90°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3000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12.2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168.0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247°</a:t>
                      </a:r>
                      <a:endParaRPr lang="fr-FR" sz="1800" dirty="0"/>
                    </a:p>
                  </a:txBody>
                  <a:tcPr marT="45713" marB="45713"/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85°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0°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12760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17.8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405.6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86.4°</a:t>
                      </a:r>
                      <a:endParaRPr lang="fr-FR" sz="1800" dirty="0"/>
                    </a:p>
                  </a:txBody>
                  <a:tcPr marT="45713" marB="45713"/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Fe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65°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0°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7137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11.1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195.24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195.24°</a:t>
                      </a:r>
                      <a:endParaRPr lang="fr-FR" sz="1800" dirty="0"/>
                    </a:p>
                  </a:txBody>
                  <a:tcPr marT="45713" marB="45713"/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Fe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75°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0°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5030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19.1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81.3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84.8°</a:t>
                      </a:r>
                      <a:endParaRPr lang="fr-FR" sz="1800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algn="just"/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Geomagnetic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separation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of µ+, µ-</a:t>
            </a:r>
            <a:br>
              <a:rPr lang="fr-FR" sz="3200" dirty="0" smtClean="0">
                <a:solidFill>
                  <a:srgbClr val="002060"/>
                </a:solidFill>
                <a:latin typeface="+mn-lt"/>
              </a:rPr>
            </a:br>
            <a:r>
              <a:rPr lang="fr-FR" sz="3200" dirty="0" smtClean="0">
                <a:solidFill>
                  <a:srgbClr val="FF0000"/>
                </a:solidFill>
                <a:latin typeface="+mn-lt"/>
              </a:rPr>
              <a:t>p </a:t>
            </a:r>
            <a:r>
              <a:rPr lang="fr-FR" sz="3200" dirty="0" err="1" smtClean="0">
                <a:solidFill>
                  <a:srgbClr val="FF0000"/>
                </a:solidFill>
                <a:latin typeface="+mn-lt"/>
              </a:rPr>
              <a:t>primary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E</a:t>
            </a:r>
            <a:r>
              <a:rPr lang="fr-FR" sz="3200" baseline="-25000" dirty="0" err="1" smtClean="0">
                <a:solidFill>
                  <a:srgbClr val="002060"/>
                </a:solidFill>
                <a:latin typeface="+mn-lt"/>
              </a:rPr>
              <a:t>o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 = 100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PeV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100 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showers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from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fr-FR" sz="3200" dirty="0" smtClean="0">
                <a:solidFill>
                  <a:srgbClr val="002060"/>
                </a:solidFill>
                <a:latin typeface="+mn-lt"/>
              </a:rPr>
            </a:b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Z = 75°,  A= 0°  Muon 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energy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&gt; 5 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TeV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</a:t>
            </a:r>
            <a:endParaRPr lang="en-US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17</a:t>
            </a:fld>
            <a:endParaRPr lang="en-US"/>
          </a:p>
        </p:txBody>
      </p:sp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Geomagnetic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separation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µ+, µ- </a:t>
            </a:r>
            <a:br>
              <a:rPr lang="fr-FR" sz="3200" dirty="0" smtClean="0">
                <a:solidFill>
                  <a:srgbClr val="002060"/>
                </a:solidFill>
                <a:latin typeface="+mn-lt"/>
              </a:rPr>
            </a:br>
            <a:r>
              <a:rPr lang="fr-FR" sz="3200" dirty="0" smtClean="0">
                <a:solidFill>
                  <a:srgbClr val="FF0000"/>
                </a:solidFill>
                <a:latin typeface="+mn-lt"/>
              </a:rPr>
              <a:t>Fe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primary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E</a:t>
            </a:r>
            <a:r>
              <a:rPr lang="fr-FR" sz="3200" baseline="-25000" dirty="0" err="1" smtClean="0">
                <a:solidFill>
                  <a:srgbClr val="002060"/>
                </a:solidFill>
                <a:latin typeface="+mn-lt"/>
              </a:rPr>
              <a:t>o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 = 100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PeV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100 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showers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from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fr-FR" sz="3200" dirty="0" smtClean="0">
                <a:solidFill>
                  <a:srgbClr val="002060"/>
                </a:solidFill>
                <a:latin typeface="+mn-lt"/>
              </a:rPr>
            </a:b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Z = 75°,  A= 0° (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North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) Muon 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energy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&gt; 5  </a:t>
            </a:r>
            <a:r>
              <a:rPr lang="fr-FR" sz="3200" dirty="0" err="1" smtClean="0">
                <a:solidFill>
                  <a:srgbClr val="002060"/>
                </a:solidFill>
                <a:latin typeface="+mn-lt"/>
              </a:rPr>
              <a:t>TeV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 </a:t>
            </a:r>
            <a:endParaRPr lang="en-US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18</a:t>
            </a:fld>
            <a:endParaRPr lang="en-US"/>
          </a:p>
        </p:txBody>
      </p:sp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sz="3200" dirty="0" err="1">
                <a:solidFill>
                  <a:srgbClr val="002060"/>
                </a:solidFill>
                <a:latin typeface="+mn-lt"/>
              </a:rPr>
              <a:t>Geomagnetic</a:t>
            </a:r>
            <a:r>
              <a:rPr lang="fr-FR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3200" dirty="0" err="1">
                <a:solidFill>
                  <a:srgbClr val="002060"/>
                </a:solidFill>
                <a:latin typeface="+mn-lt"/>
              </a:rPr>
              <a:t>separation</a:t>
            </a:r>
            <a:r>
              <a:rPr lang="fr-FR" sz="3200" dirty="0">
                <a:solidFill>
                  <a:srgbClr val="002060"/>
                </a:solidFill>
                <a:latin typeface="+mn-lt"/>
              </a:rPr>
              <a:t> of µ+, µ-</a:t>
            </a:r>
            <a:br>
              <a:rPr lang="fr-FR" sz="3200" dirty="0">
                <a:solidFill>
                  <a:srgbClr val="002060"/>
                </a:solidFill>
                <a:latin typeface="+mn-lt"/>
              </a:rPr>
            </a:br>
            <a:r>
              <a:rPr lang="fr-FR" sz="3200" dirty="0">
                <a:solidFill>
                  <a:srgbClr val="FF0000"/>
                </a:solidFill>
                <a:latin typeface="+mn-lt"/>
              </a:rPr>
              <a:t>p </a:t>
            </a:r>
            <a:r>
              <a:rPr lang="fr-FR" sz="3200" dirty="0" err="1">
                <a:solidFill>
                  <a:srgbClr val="FF0000"/>
                </a:solidFill>
                <a:latin typeface="+mn-lt"/>
              </a:rPr>
              <a:t>primary</a:t>
            </a:r>
            <a:r>
              <a:rPr lang="fr-FR" sz="3200" dirty="0">
                <a:solidFill>
                  <a:srgbClr val="002060"/>
                </a:solidFill>
                <a:latin typeface="+mn-lt"/>
              </a:rPr>
              <a:t>   </a:t>
            </a:r>
            <a:r>
              <a:rPr lang="fr-FR" sz="3200" dirty="0" err="1">
                <a:solidFill>
                  <a:srgbClr val="002060"/>
                </a:solidFill>
                <a:latin typeface="+mn-lt"/>
              </a:rPr>
              <a:t>E</a:t>
            </a:r>
            <a:r>
              <a:rPr lang="fr-FR" sz="3200" baseline="-25000" dirty="0" err="1">
                <a:solidFill>
                  <a:srgbClr val="002060"/>
                </a:solidFill>
                <a:latin typeface="+mn-lt"/>
              </a:rPr>
              <a:t>o</a:t>
            </a:r>
            <a:r>
              <a:rPr lang="fr-FR" sz="3200" dirty="0">
                <a:solidFill>
                  <a:srgbClr val="002060"/>
                </a:solidFill>
                <a:latin typeface="+mn-lt"/>
              </a:rPr>
              <a:t>  = 100 </a:t>
            </a:r>
            <a:r>
              <a:rPr lang="fr-FR" sz="3200" dirty="0" err="1">
                <a:solidFill>
                  <a:srgbClr val="002060"/>
                </a:solidFill>
                <a:latin typeface="+mn-lt"/>
              </a:rPr>
              <a:t>PeV</a:t>
            </a:r>
            <a:r>
              <a:rPr lang="fr-FR" sz="3200" dirty="0">
                <a:solidFill>
                  <a:srgbClr val="002060"/>
                </a:solidFill>
                <a:latin typeface="+mn-lt"/>
              </a:rPr>
              <a:t> 100  </a:t>
            </a:r>
            <a:r>
              <a:rPr lang="fr-FR" sz="3200" dirty="0" err="1">
                <a:solidFill>
                  <a:srgbClr val="002060"/>
                </a:solidFill>
                <a:latin typeface="+mn-lt"/>
              </a:rPr>
              <a:t>showers</a:t>
            </a:r>
            <a:r>
              <a:rPr lang="fr-FR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3200" dirty="0" err="1">
                <a:solidFill>
                  <a:srgbClr val="002060"/>
                </a:solidFill>
                <a:latin typeface="+mn-lt"/>
              </a:rPr>
              <a:t>from</a:t>
            </a:r>
            <a:r>
              <a:rPr lang="fr-FR" sz="3200" dirty="0">
                <a:solidFill>
                  <a:srgbClr val="002060"/>
                </a:solidFill>
                <a:latin typeface="+mn-lt"/>
              </a:rPr>
              <a:t> </a:t>
            </a:r>
            <a:br>
              <a:rPr lang="fr-FR" sz="3200" dirty="0">
                <a:solidFill>
                  <a:srgbClr val="002060"/>
                </a:solidFill>
                <a:latin typeface="+mn-lt"/>
              </a:rPr>
            </a:br>
            <a:r>
              <a:rPr lang="fr-FR" sz="3200" dirty="0">
                <a:solidFill>
                  <a:srgbClr val="002060"/>
                </a:solidFill>
                <a:latin typeface="+mn-lt"/>
              </a:rPr>
              <a:t>Z = 75°,  A= </a:t>
            </a:r>
            <a:r>
              <a:rPr lang="fr-FR" sz="3200" dirty="0" smtClean="0">
                <a:solidFill>
                  <a:srgbClr val="002060"/>
                </a:solidFill>
                <a:latin typeface="+mn-lt"/>
              </a:rPr>
              <a:t>90</a:t>
            </a:r>
            <a:r>
              <a:rPr lang="fr-FR" sz="3200" dirty="0">
                <a:solidFill>
                  <a:srgbClr val="002060"/>
                </a:solidFill>
                <a:latin typeface="+mn-lt"/>
              </a:rPr>
              <a:t>°  Muon  </a:t>
            </a:r>
            <a:r>
              <a:rPr lang="fr-FR" sz="3200" dirty="0" err="1">
                <a:solidFill>
                  <a:srgbClr val="002060"/>
                </a:solidFill>
                <a:latin typeface="+mn-lt"/>
              </a:rPr>
              <a:t>energy</a:t>
            </a:r>
            <a:r>
              <a:rPr lang="fr-FR" sz="3200" dirty="0">
                <a:solidFill>
                  <a:srgbClr val="002060"/>
                </a:solidFill>
                <a:latin typeface="+mn-lt"/>
              </a:rPr>
              <a:t> &gt; 5  </a:t>
            </a:r>
            <a:r>
              <a:rPr lang="fr-FR" sz="3200" dirty="0" err="1">
                <a:solidFill>
                  <a:srgbClr val="002060"/>
                </a:solidFill>
                <a:latin typeface="+mn-lt"/>
              </a:rPr>
              <a:t>TeV</a:t>
            </a:r>
            <a:r>
              <a:rPr lang="fr-FR" sz="3200" dirty="0">
                <a:solidFill>
                  <a:srgbClr val="002060"/>
                </a:solidFill>
                <a:latin typeface="+mn-lt"/>
              </a:rPr>
              <a:t> </a:t>
            </a:r>
            <a:endParaRPr lang="en-US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19</a:t>
            </a:fld>
            <a:endParaRPr lang="en-US"/>
          </a:p>
        </p:txBody>
      </p:sp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perpendicular component of the GF causes the trajectories of secondary charged particles to become curved with positive and negative charged particles separating to form an electric dipole moment (</a:t>
            </a:r>
            <a:r>
              <a:rPr lang="en-US" dirty="0" err="1" smtClean="0"/>
              <a:t>Cocconi</a:t>
            </a:r>
            <a:r>
              <a:rPr lang="en-US" dirty="0" smtClean="0"/>
              <a:t> Phys Rev 1954),</a:t>
            </a:r>
          </a:p>
          <a:p>
            <a:pPr algn="just"/>
            <a:r>
              <a:rPr lang="en-US" dirty="0" smtClean="0"/>
              <a:t>The geomagnetic broadening effect can be non-negligible in compare to the Coulomb scattering.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Muon charge ratio in very inclined EAS should give an extra handle for estimating primary mass composition (as well as for testing high energy interaction models).</a:t>
            </a:r>
          </a:p>
          <a:p>
            <a:pPr algn="just"/>
            <a:r>
              <a:rPr lang="en-US" dirty="0" smtClean="0"/>
              <a:t>Experimental realization appears feasible in view of (almost) complete separation of </a:t>
            </a:r>
            <a:r>
              <a:rPr lang="fr-FR" dirty="0">
                <a:solidFill>
                  <a:srgbClr val="002060"/>
                </a:solidFill>
              </a:rPr>
              <a:t>µ</a:t>
            </a:r>
            <a:r>
              <a:rPr lang="fr-FR" dirty="0" smtClean="0">
                <a:solidFill>
                  <a:srgbClr val="002060"/>
                </a:solidFill>
              </a:rPr>
              <a:t>+ and µ- </a:t>
            </a:r>
          </a:p>
          <a:p>
            <a:pPr algn="just">
              <a:buNone/>
            </a:pPr>
            <a:r>
              <a:rPr lang="fr-FR" dirty="0" smtClean="0">
                <a:solidFill>
                  <a:srgbClr val="002060"/>
                </a:solidFill>
              </a:rPr>
              <a:t>     -by large area muon detectors </a:t>
            </a:r>
            <a:r>
              <a:rPr lang="fr-FR" dirty="0" err="1" smtClean="0">
                <a:solidFill>
                  <a:srgbClr val="002060"/>
                </a:solidFill>
              </a:rPr>
              <a:t>such</a:t>
            </a:r>
            <a:r>
              <a:rPr lang="fr-FR" dirty="0" smtClean="0">
                <a:solidFill>
                  <a:srgbClr val="002060"/>
                </a:solidFill>
              </a:rPr>
              <a:t> as ICECUBE.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Thank you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Some important effects arising out of geomagnetic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separation of electrons and positrons in an EAS by the geomagnetic field is believed to lead the radio emission in EAS (Allan 1970, Colgate 1967).</a:t>
            </a:r>
          </a:p>
          <a:p>
            <a:pPr algn="just"/>
            <a:r>
              <a:rPr lang="en-US" dirty="0" smtClean="0"/>
              <a:t>The geomagnetic field affects the performance of ground-based gamma ray telescope (</a:t>
            </a:r>
            <a:r>
              <a:rPr lang="en-US" dirty="0" err="1" smtClean="0"/>
              <a:t>Hillas</a:t>
            </a:r>
            <a:r>
              <a:rPr lang="en-US" dirty="0" smtClean="0"/>
              <a:t> 1985, Bowden 1992).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en-US" dirty="0" smtClean="0"/>
              <a:t>GF induces an azimuthal modulation of the densities of air shower particles, particularly for large angle incidence (</a:t>
            </a:r>
            <a:r>
              <a:rPr lang="en-US" dirty="0" err="1" smtClean="0"/>
              <a:t>Allkofer</a:t>
            </a:r>
            <a:r>
              <a:rPr lang="en-US" dirty="0" smtClean="0"/>
              <a:t> et al 1985).</a:t>
            </a:r>
          </a:p>
          <a:p>
            <a:pPr algn="just"/>
            <a:r>
              <a:rPr lang="en-US" dirty="0" smtClean="0"/>
              <a:t>The results of large scale anisotropy search by an EAS array will be affected due to GF if not the geomagnetic effect accounted for properly (</a:t>
            </a:r>
            <a:r>
              <a:rPr lang="fr-FR" dirty="0" smtClean="0"/>
              <a:t>The Pierre Auger </a:t>
            </a:r>
            <a:r>
              <a:rPr lang="fr-FR" dirty="0" err="1" smtClean="0"/>
              <a:t>collab</a:t>
            </a:r>
            <a:r>
              <a:rPr lang="fr-FR" dirty="0" smtClean="0"/>
              <a:t>., 2011)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To explore whether geomagnetic effect can be utilized to estimate primary mass of cosmic rays.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Primary mass composition from Geomagnetic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geomagnetic effect is more pronounced in muon component than electrons.</a:t>
            </a:r>
          </a:p>
          <a:p>
            <a:pPr algn="just"/>
            <a:r>
              <a:rPr lang="en-US" dirty="0" smtClean="0"/>
              <a:t>From simulation study it appears that heavy nuclei and proton induced showers may be discriminated from</a:t>
            </a:r>
          </a:p>
          <a:p>
            <a:pPr lvl="1" algn="just"/>
            <a:r>
              <a:rPr lang="en-US" dirty="0" err="1" smtClean="0"/>
              <a:t>i</a:t>
            </a:r>
            <a:r>
              <a:rPr lang="en-US" dirty="0" smtClean="0"/>
              <a:t>) the </a:t>
            </a:r>
            <a:r>
              <a:rPr lang="en-US" dirty="0" err="1" smtClean="0"/>
              <a:t>ellipticity</a:t>
            </a:r>
            <a:r>
              <a:rPr lang="en-US" dirty="0" smtClean="0"/>
              <a:t> of lateral muon distribution   </a:t>
            </a:r>
          </a:p>
          <a:p>
            <a:pPr lvl="1" algn="just"/>
            <a:r>
              <a:rPr lang="en-US" dirty="0" smtClean="0"/>
              <a:t>ii) the muon charge ratio </a:t>
            </a:r>
            <a:r>
              <a:rPr lang="en-US" dirty="0" smtClean="0"/>
              <a:t>(</a:t>
            </a:r>
            <a:r>
              <a:rPr lang="en-US" dirty="0" err="1" smtClean="0"/>
              <a:t>Capdevielle</a:t>
            </a:r>
            <a:r>
              <a:rPr lang="en-US" dirty="0" smtClean="0"/>
              <a:t> et al 2000)</a:t>
            </a:r>
          </a:p>
          <a:p>
            <a:pPr lvl="1" algn="just"/>
            <a:r>
              <a:rPr lang="en-US" dirty="0" smtClean="0"/>
              <a:t>iii)</a:t>
            </a:r>
            <a:r>
              <a:rPr lang="en-US" dirty="0" smtClean="0"/>
              <a:t> the muon dipole moment (</a:t>
            </a:r>
            <a:r>
              <a:rPr lang="en-US" dirty="0" err="1" smtClean="0"/>
              <a:t>Capdevielle</a:t>
            </a:r>
            <a:r>
              <a:rPr lang="en-US" dirty="0" smtClean="0"/>
              <a:t>, </a:t>
            </a:r>
            <a:r>
              <a:rPr lang="en-US" dirty="0" err="1" smtClean="0"/>
              <a:t>Dey</a:t>
            </a:r>
            <a:r>
              <a:rPr lang="en-US" dirty="0" smtClean="0"/>
              <a:t> &amp; </a:t>
            </a:r>
            <a:r>
              <a:rPr lang="en-US" dirty="0" err="1" smtClean="0"/>
              <a:t>Bhadra</a:t>
            </a:r>
            <a:r>
              <a:rPr lang="en-US" dirty="0" smtClean="0"/>
              <a:t>, 2011, 2013)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Simulation procedure adopted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Code:   CORSIKA (</a:t>
            </a:r>
            <a:r>
              <a:rPr lang="en-IN" dirty="0" smtClean="0"/>
              <a:t>Heck et al 1998)</a:t>
            </a:r>
          </a:p>
          <a:p>
            <a:pPr>
              <a:buNone/>
            </a:pPr>
            <a:r>
              <a:rPr lang="en-IN" dirty="0" smtClean="0"/>
              <a:t>    Version: </a:t>
            </a:r>
            <a:r>
              <a:rPr lang="en-US" dirty="0" smtClean="0"/>
              <a:t>6.970 </a:t>
            </a:r>
            <a:endParaRPr lang="en-US" dirty="0" smtClean="0"/>
          </a:p>
          <a:p>
            <a:r>
              <a:rPr lang="en-US" dirty="0" err="1" smtClean="0"/>
              <a:t>hadronic</a:t>
            </a:r>
            <a:r>
              <a:rPr lang="en-US" dirty="0" smtClean="0"/>
              <a:t> interaction models: </a:t>
            </a:r>
          </a:p>
          <a:p>
            <a:pPr>
              <a:buNone/>
            </a:pPr>
            <a:r>
              <a:rPr lang="en-US" dirty="0" smtClean="0"/>
              <a:t>    High energy - EPOS 1.99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low energy (below 80 </a:t>
            </a:r>
            <a:r>
              <a:rPr lang="en-US" dirty="0" err="1" smtClean="0"/>
              <a:t>GeV</a:t>
            </a:r>
            <a:r>
              <a:rPr lang="en-US" dirty="0" smtClean="0"/>
              <a:t>/n </a:t>
            </a:r>
            <a:r>
              <a:rPr lang="en-US" dirty="0" err="1" smtClean="0"/>
              <a:t>UrQMD</a:t>
            </a:r>
            <a:r>
              <a:rPr lang="en-US" dirty="0" smtClean="0"/>
              <a:t>/FLUKA </a:t>
            </a:r>
          </a:p>
          <a:p>
            <a:r>
              <a:rPr lang="en-US" dirty="0" smtClean="0"/>
              <a:t>Curved option for high angle of incidence</a:t>
            </a:r>
          </a:p>
          <a:p>
            <a:r>
              <a:rPr lang="en-US" dirty="0" smtClean="0"/>
              <a:t>kinetic energy thresholds: 3MeV for electrons, 300 </a:t>
            </a:r>
            <a:r>
              <a:rPr lang="en-US" dirty="0" err="1" smtClean="0"/>
              <a:t>MeV</a:t>
            </a:r>
            <a:r>
              <a:rPr lang="en-US" dirty="0" smtClean="0"/>
              <a:t> for muons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Primaries: Proton and Iron</a:t>
            </a:r>
          </a:p>
          <a:p>
            <a:r>
              <a:rPr lang="en-US" dirty="0" smtClean="0"/>
              <a:t>arriving from different geographical directions: North, East, South, West.</a:t>
            </a:r>
          </a:p>
          <a:p>
            <a:r>
              <a:rPr lang="en-US" dirty="0" smtClean="0"/>
              <a:t>Primary energy (fixed) 1 </a:t>
            </a:r>
            <a:r>
              <a:rPr lang="en-US" dirty="0" err="1" smtClean="0"/>
              <a:t>PeV</a:t>
            </a:r>
            <a:r>
              <a:rPr lang="en-US" dirty="0" smtClean="0"/>
              <a:t>, 100 </a:t>
            </a:r>
            <a:r>
              <a:rPr lang="en-US" dirty="0" err="1" smtClean="0"/>
              <a:t>PeV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analysis: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Correction due to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i</a:t>
            </a:r>
            <a:r>
              <a:rPr lang="en-US" dirty="0" smtClean="0"/>
              <a:t>) geometric effect   ii) attenuation effect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5E3-BCCC-460C-B028-1A4C878E3E89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971800"/>
            <a:ext cx="3786214" cy="64294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29289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810000"/>
            <a:ext cx="2428892" cy="785818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953000"/>
            <a:ext cx="1928826" cy="714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715</Words>
  <Application>Microsoft Office PowerPoint</Application>
  <PresentationFormat>On-screen Show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Geomagnetic Spectroscopy: An Estimation of Primary Mass of Cosmic Rays </vt:lpstr>
      <vt:lpstr>Introduction</vt:lpstr>
      <vt:lpstr>Some important effects arising out of geomagnetic effect</vt:lpstr>
      <vt:lpstr>Slide 4</vt:lpstr>
      <vt:lpstr>Objectives:</vt:lpstr>
      <vt:lpstr>Primary mass composition from Geomagnetic spectroscopy</vt:lpstr>
      <vt:lpstr>Simulation procedure adopted</vt:lpstr>
      <vt:lpstr>Slide 8</vt:lpstr>
      <vt:lpstr>Data analysis:</vt:lpstr>
      <vt:lpstr>Slide 10</vt:lpstr>
      <vt:lpstr>Results:</vt:lpstr>
      <vt:lpstr>Azimuthal variation of charged muons for Fe primaries</vt:lpstr>
      <vt:lpstr>Azimuthal variation of muon dipole length</vt:lpstr>
      <vt:lpstr>Slide 14</vt:lpstr>
      <vt:lpstr>HE muon geomagnetic separation in very inclined EAS p  Eo  = 1 PeV  Z = 75°,  A= 0°  Muon  energy &gt; 1  TeV 10  showers from North           10 showers from East</vt:lpstr>
      <vt:lpstr>Slide 16</vt:lpstr>
      <vt:lpstr>Geomagnetic separation of µ+, µ- p primary   Eo  = 100 PeV 100  showers from  Z = 75°,  A= 0°  Muon  energy &gt; 5  TeV </vt:lpstr>
      <vt:lpstr>Geomagnetic separation µ+, µ-  Fe primary   Eo  = 100 PeV 100  showers from  Z = 75°,  A= 0° (North) Muon  energy &gt; 5  TeV </vt:lpstr>
      <vt:lpstr>Geomagnetic separation of µ+, µ- p primary   Eo  = 100 PeV 100  showers from  Z = 75°,  A= 90°  Muon  energy &gt; 5  TeV </vt:lpstr>
      <vt:lpstr>Conclusion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Geomagnetic Spectroscopy: An Estimation of Primary Mass of Cosmic Rays </dc:title>
  <dc:creator>bhadra</dc:creator>
  <cp:lastModifiedBy>bhadra</cp:lastModifiedBy>
  <cp:revision>4</cp:revision>
  <dcterms:created xsi:type="dcterms:W3CDTF">2013-12-18T23:46:26Z</dcterms:created>
  <dcterms:modified xsi:type="dcterms:W3CDTF">2013-12-19T03:37:28Z</dcterms:modified>
</cp:coreProperties>
</file>